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5" r:id="rId1"/>
  </p:sldMasterIdLst>
  <p:notesMasterIdLst>
    <p:notesMasterId r:id="rId45"/>
  </p:notesMasterIdLst>
  <p:handoutMasterIdLst>
    <p:handoutMasterId r:id="rId46"/>
  </p:handoutMasterIdLst>
  <p:sldIdLst>
    <p:sldId id="267" r:id="rId2"/>
    <p:sldId id="268" r:id="rId3"/>
    <p:sldId id="269" r:id="rId4"/>
    <p:sldId id="317" r:id="rId5"/>
    <p:sldId id="344" r:id="rId6"/>
    <p:sldId id="316" r:id="rId7"/>
    <p:sldId id="318" r:id="rId8"/>
    <p:sldId id="322" r:id="rId9"/>
    <p:sldId id="273" r:id="rId10"/>
    <p:sldId id="332" r:id="rId11"/>
    <p:sldId id="276" r:id="rId12"/>
    <p:sldId id="282" r:id="rId13"/>
    <p:sldId id="275" r:id="rId14"/>
    <p:sldId id="336" r:id="rId15"/>
    <p:sldId id="320" r:id="rId16"/>
    <p:sldId id="321" r:id="rId17"/>
    <p:sldId id="334" r:id="rId18"/>
    <p:sldId id="361" r:id="rId19"/>
    <p:sldId id="278" r:id="rId20"/>
    <p:sldId id="346" r:id="rId21"/>
    <p:sldId id="285" r:id="rId22"/>
    <p:sldId id="330" r:id="rId23"/>
    <p:sldId id="331" r:id="rId24"/>
    <p:sldId id="319" r:id="rId25"/>
    <p:sldId id="360" r:id="rId26"/>
    <p:sldId id="279" r:id="rId27"/>
    <p:sldId id="362" r:id="rId28"/>
    <p:sldId id="328" r:id="rId29"/>
    <p:sldId id="329" r:id="rId30"/>
    <p:sldId id="345" r:id="rId31"/>
    <p:sldId id="292" r:id="rId32"/>
    <p:sldId id="349" r:id="rId33"/>
    <p:sldId id="337" r:id="rId34"/>
    <p:sldId id="293" r:id="rId35"/>
    <p:sldId id="294" r:id="rId36"/>
    <p:sldId id="358" r:id="rId37"/>
    <p:sldId id="342" r:id="rId38"/>
    <p:sldId id="357" r:id="rId39"/>
    <p:sldId id="340" r:id="rId40"/>
    <p:sldId id="347" r:id="rId41"/>
    <p:sldId id="359" r:id="rId42"/>
    <p:sldId id="341" r:id="rId43"/>
    <p:sldId id="333" r:id="rId44"/>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3E021D3-9919-44E8-AD07-F03EB2605D8D}">
          <p14:sldIdLst>
            <p14:sldId id="267"/>
            <p14:sldId id="268"/>
            <p14:sldId id="269"/>
            <p14:sldId id="317"/>
          </p14:sldIdLst>
        </p14:section>
        <p14:section name="Untitled Section" id="{3927FB8D-DA23-4595-97D0-9F8F3209CB5F}">
          <p14:sldIdLst>
            <p14:sldId id="344"/>
            <p14:sldId id="316"/>
            <p14:sldId id="318"/>
            <p14:sldId id="322"/>
            <p14:sldId id="273"/>
            <p14:sldId id="332"/>
            <p14:sldId id="276"/>
            <p14:sldId id="282"/>
            <p14:sldId id="275"/>
            <p14:sldId id="336"/>
            <p14:sldId id="320"/>
            <p14:sldId id="321"/>
            <p14:sldId id="334"/>
            <p14:sldId id="361"/>
            <p14:sldId id="278"/>
            <p14:sldId id="346"/>
            <p14:sldId id="285"/>
            <p14:sldId id="330"/>
            <p14:sldId id="331"/>
            <p14:sldId id="319"/>
            <p14:sldId id="360"/>
            <p14:sldId id="279"/>
            <p14:sldId id="362"/>
            <p14:sldId id="328"/>
            <p14:sldId id="329"/>
            <p14:sldId id="345"/>
            <p14:sldId id="292"/>
            <p14:sldId id="349"/>
            <p14:sldId id="337"/>
            <p14:sldId id="293"/>
            <p14:sldId id="294"/>
            <p14:sldId id="358"/>
            <p14:sldId id="342"/>
            <p14:sldId id="357"/>
            <p14:sldId id="340"/>
            <p14:sldId id="347"/>
            <p14:sldId id="359"/>
            <p14:sldId id="341"/>
            <p14:sldId id="33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gray"/>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1100"/>
    <a:srgbClr val="AB7942"/>
    <a:srgbClr val="448C37"/>
    <a:srgbClr val="FFD57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868" autoAdjust="0"/>
    <p:restoredTop sz="94820" autoAdjust="0"/>
  </p:normalViewPr>
  <p:slideViewPr>
    <p:cSldViewPr snapToGrid="0" snapToObjects="1">
      <p:cViewPr varScale="1">
        <p:scale>
          <a:sx n="109" d="100"/>
          <a:sy n="109" d="100"/>
        </p:scale>
        <p:origin x="672"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8E152767-090B-4E31-8A26-06848F17A5D1}" type="datetimeFigureOut">
              <a:rPr lang="en-US" smtClean="0"/>
              <a:pPr/>
              <a:t>3/13/20</a:t>
            </a:fld>
            <a:endParaRPr lang="en-US" dirty="0"/>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906D8021-7C1A-46C2-9CD6-A8C3E27173EB}"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b="0" i="0">
                <a:latin typeface="Century Gothic Regular" charset="0"/>
              </a:defRPr>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b="0" i="0">
                <a:latin typeface="Century Gothic Regular" charset="0"/>
              </a:defRPr>
            </a:lvl1pPr>
          </a:lstStyle>
          <a:p>
            <a:fld id="{6FA1D0FE-1BC4-6C49-BA23-26A5B6946EFD}" type="datetimeFigureOut">
              <a:rPr lang="en-US" smtClean="0"/>
              <a:pPr/>
              <a:t>3/13/20</a:t>
            </a:fld>
            <a:endParaRPr lang="en-US" dirty="0"/>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b="0" i="0">
                <a:latin typeface="Century Gothic Regular" charset="0"/>
              </a:defRPr>
            </a:lvl1pPr>
          </a:lstStyle>
          <a:p>
            <a:endParaRPr lang="en-US" dirty="0"/>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b="0" i="0">
                <a:latin typeface="Century Gothic Regular" charset="0"/>
              </a:defRPr>
            </a:lvl1pPr>
          </a:lstStyle>
          <a:p>
            <a:fld id="{77C51E32-69A7-3C42-9DA1-64EEDB1050A2}" type="slidenum">
              <a:rPr lang="en-US" smtClean="0"/>
              <a:pPr/>
              <a:t>‹#›</a:t>
            </a:fld>
            <a:endParaRPr lang="en-US" dirty="0"/>
          </a:p>
        </p:txBody>
      </p:sp>
    </p:spTree>
    <p:extLst>
      <p:ext uri="{BB962C8B-B14F-4D97-AF65-F5344CB8AC3E}">
        <p14:creationId xmlns:p14="http://schemas.microsoft.com/office/powerpoint/2010/main" val="1339903568"/>
      </p:ext>
    </p:extLst>
  </p:cSld>
  <p:clrMap bg1="lt1" tx1="dk1" bg2="lt2" tx2="dk2" accent1="accent1" accent2="accent2" accent3="accent3" accent4="accent4" accent5="accent5" accent6="accent6" hlink="hlink" folHlink="folHlink"/>
  <p:notesStyle>
    <a:lvl1pPr marL="0" algn="l" defTabSz="457200" rtl="0" eaLnBrk="1" latinLnBrk="0" hangingPunct="1">
      <a:defRPr sz="1200" b="0" i="0" kern="1200">
        <a:solidFill>
          <a:schemeClr val="tx1"/>
        </a:solidFill>
        <a:latin typeface="Century Gothic Regular" charset="0"/>
        <a:ea typeface="+mn-ea"/>
        <a:cs typeface="+mn-cs"/>
      </a:defRPr>
    </a:lvl1pPr>
    <a:lvl2pPr marL="457200" algn="l" defTabSz="457200" rtl="0" eaLnBrk="1" latinLnBrk="0" hangingPunct="1">
      <a:defRPr sz="1200" b="0" i="0" kern="1200">
        <a:solidFill>
          <a:schemeClr val="tx1"/>
        </a:solidFill>
        <a:latin typeface="Century Gothic Regular" charset="0"/>
        <a:ea typeface="+mn-ea"/>
        <a:cs typeface="+mn-cs"/>
      </a:defRPr>
    </a:lvl2pPr>
    <a:lvl3pPr marL="914400" algn="l" defTabSz="457200" rtl="0" eaLnBrk="1" latinLnBrk="0" hangingPunct="1">
      <a:defRPr sz="1200" b="0" i="0" kern="1200">
        <a:solidFill>
          <a:schemeClr val="tx1"/>
        </a:solidFill>
        <a:latin typeface="Century Gothic Regular" charset="0"/>
        <a:ea typeface="+mn-ea"/>
        <a:cs typeface="+mn-cs"/>
      </a:defRPr>
    </a:lvl3pPr>
    <a:lvl4pPr marL="1371600" algn="l" defTabSz="457200" rtl="0" eaLnBrk="1" latinLnBrk="0" hangingPunct="1">
      <a:defRPr sz="1200" b="0" i="0" kern="1200">
        <a:solidFill>
          <a:schemeClr val="tx1"/>
        </a:solidFill>
        <a:latin typeface="Century Gothic Regular" charset="0"/>
        <a:ea typeface="+mn-ea"/>
        <a:cs typeface="+mn-cs"/>
      </a:defRPr>
    </a:lvl4pPr>
    <a:lvl5pPr marL="1828800" algn="l" defTabSz="457200" rtl="0" eaLnBrk="1" latinLnBrk="0" hangingPunct="1">
      <a:defRPr sz="1200" b="0" i="0" kern="1200">
        <a:solidFill>
          <a:schemeClr val="tx1"/>
        </a:solidFill>
        <a:latin typeface="Century Gothic Regular" charset="0"/>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Warheads 10 min, Change seats, turn cell phones off</a:t>
            </a:r>
          </a:p>
        </p:txBody>
      </p:sp>
      <p:sp>
        <p:nvSpPr>
          <p:cNvPr id="4" name="Slide Number Placeholder 3"/>
          <p:cNvSpPr>
            <a:spLocks noGrp="1"/>
          </p:cNvSpPr>
          <p:nvPr>
            <p:ph type="sldNum" sz="quarter" idx="10"/>
          </p:nvPr>
        </p:nvSpPr>
        <p:spPr/>
        <p:txBody>
          <a:bodyPr/>
          <a:lstStyle/>
          <a:p>
            <a:fld id="{E01B0303-3058-4BA5-91E2-40CD2B5099F2}"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min</a:t>
            </a:r>
          </a:p>
        </p:txBody>
      </p:sp>
      <p:sp>
        <p:nvSpPr>
          <p:cNvPr id="4" name="Slide Number Placeholder 3"/>
          <p:cNvSpPr>
            <a:spLocks noGrp="1"/>
          </p:cNvSpPr>
          <p:nvPr>
            <p:ph type="sldNum" sz="quarter" idx="5"/>
          </p:nvPr>
        </p:nvSpPr>
        <p:spPr/>
        <p:txBody>
          <a:bodyPr/>
          <a:lstStyle/>
          <a:p>
            <a:fld id="{77C51E32-69A7-3C42-9DA1-64EEDB1050A2}" type="slidenum">
              <a:rPr lang="en-US" smtClean="0"/>
              <a:pPr/>
              <a:t>10</a:t>
            </a:fld>
            <a:endParaRPr lang="en-US" dirty="0"/>
          </a:p>
        </p:txBody>
      </p:sp>
    </p:spTree>
    <p:extLst>
      <p:ext uri="{BB962C8B-B14F-4D97-AF65-F5344CB8AC3E}">
        <p14:creationId xmlns:p14="http://schemas.microsoft.com/office/powerpoint/2010/main" val="17615101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2 min: Bully/tomato plant</a:t>
            </a:r>
            <a:endParaRPr lang="en-US" dirty="0"/>
          </a:p>
        </p:txBody>
      </p:sp>
      <p:sp>
        <p:nvSpPr>
          <p:cNvPr id="4" name="Slide Number Placeholder 3"/>
          <p:cNvSpPr>
            <a:spLocks noGrp="1"/>
          </p:cNvSpPr>
          <p:nvPr>
            <p:ph type="sldNum" sz="quarter" idx="10"/>
          </p:nvPr>
        </p:nvSpPr>
        <p:spPr/>
        <p:txBody>
          <a:bodyPr/>
          <a:lstStyle/>
          <a:p>
            <a:fld id="{1974158F-059F-45C5-A39C-69E4A13FB404}"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min</a:t>
            </a:r>
          </a:p>
        </p:txBody>
      </p:sp>
      <p:sp>
        <p:nvSpPr>
          <p:cNvPr id="4" name="Slide Number Placeholder 3"/>
          <p:cNvSpPr>
            <a:spLocks noGrp="1"/>
          </p:cNvSpPr>
          <p:nvPr>
            <p:ph type="sldNum" sz="quarter" idx="10"/>
          </p:nvPr>
        </p:nvSpPr>
        <p:spPr/>
        <p:txBody>
          <a:bodyPr/>
          <a:lstStyle/>
          <a:p>
            <a:fld id="{94621049-8467-0443-9728-1AE36582001B}" type="slidenum">
              <a:rPr lang="en-US" smtClean="0"/>
              <a:pPr/>
              <a:t>12</a:t>
            </a:fld>
            <a:endParaRPr lang="en-US" dirty="0"/>
          </a:p>
        </p:txBody>
      </p:sp>
    </p:spTree>
    <p:extLst>
      <p:ext uri="{BB962C8B-B14F-4D97-AF65-F5344CB8AC3E}">
        <p14:creationId xmlns:p14="http://schemas.microsoft.com/office/powerpoint/2010/main" val="987464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min Go towards values not fears/experience sensations outside of yourself not fears inside your head</a:t>
            </a:r>
          </a:p>
        </p:txBody>
      </p:sp>
      <p:sp>
        <p:nvSpPr>
          <p:cNvPr id="4" name="Slide Number Placeholder 3"/>
          <p:cNvSpPr>
            <a:spLocks noGrp="1"/>
          </p:cNvSpPr>
          <p:nvPr>
            <p:ph type="sldNum" sz="quarter" idx="10"/>
          </p:nvPr>
        </p:nvSpPr>
        <p:spPr/>
        <p:txBody>
          <a:bodyPr/>
          <a:lstStyle/>
          <a:p>
            <a:fld id="{94621049-8467-0443-9728-1AE36582001B}" type="slidenum">
              <a:rPr lang="en-US" smtClean="0"/>
              <a:pPr/>
              <a:t>13</a:t>
            </a:fld>
            <a:endParaRPr lang="en-US" dirty="0"/>
          </a:p>
        </p:txBody>
      </p:sp>
    </p:spTree>
    <p:extLst>
      <p:ext uri="{BB962C8B-B14F-4D97-AF65-F5344CB8AC3E}">
        <p14:creationId xmlns:p14="http://schemas.microsoft.com/office/powerpoint/2010/main" val="32269354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10 min</a:t>
            </a:r>
          </a:p>
        </p:txBody>
      </p:sp>
      <p:sp>
        <p:nvSpPr>
          <p:cNvPr id="4" name="Slide Number Placeholder 3"/>
          <p:cNvSpPr>
            <a:spLocks noGrp="1"/>
          </p:cNvSpPr>
          <p:nvPr>
            <p:ph type="sldNum" sz="quarter" idx="5"/>
          </p:nvPr>
        </p:nvSpPr>
        <p:spPr/>
        <p:txBody>
          <a:bodyPr/>
          <a:lstStyle/>
          <a:p>
            <a:fld id="{77C51E32-69A7-3C42-9DA1-64EEDB1050A2}" type="slidenum">
              <a:rPr lang="en-US" smtClean="0"/>
              <a:pPr/>
              <a:t>14</a:t>
            </a:fld>
            <a:endParaRPr lang="en-US" dirty="0"/>
          </a:p>
        </p:txBody>
      </p:sp>
    </p:spTree>
    <p:extLst>
      <p:ext uri="{BB962C8B-B14F-4D97-AF65-F5344CB8AC3E}">
        <p14:creationId xmlns:p14="http://schemas.microsoft.com/office/powerpoint/2010/main" val="19695267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min-They are well when symptoms no longer matter. Developing resilience. Mr. Hodgsen</a:t>
            </a:r>
          </a:p>
        </p:txBody>
      </p:sp>
      <p:sp>
        <p:nvSpPr>
          <p:cNvPr id="4" name="Slide Number Placeholder 3"/>
          <p:cNvSpPr>
            <a:spLocks noGrp="1"/>
          </p:cNvSpPr>
          <p:nvPr>
            <p:ph type="sldNum" sz="quarter" idx="5"/>
          </p:nvPr>
        </p:nvSpPr>
        <p:spPr/>
        <p:txBody>
          <a:bodyPr/>
          <a:lstStyle/>
          <a:p>
            <a:fld id="{77C51E32-69A7-3C42-9DA1-64EEDB1050A2}" type="slidenum">
              <a:rPr lang="en-US" smtClean="0"/>
              <a:pPr/>
              <a:t>15</a:t>
            </a:fld>
            <a:endParaRPr lang="en-US" dirty="0"/>
          </a:p>
        </p:txBody>
      </p:sp>
    </p:spTree>
    <p:extLst>
      <p:ext uri="{BB962C8B-B14F-4D97-AF65-F5344CB8AC3E}">
        <p14:creationId xmlns:p14="http://schemas.microsoft.com/office/powerpoint/2010/main" val="29074054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min Uncertainty and Distress</a:t>
            </a:r>
          </a:p>
        </p:txBody>
      </p:sp>
      <p:sp>
        <p:nvSpPr>
          <p:cNvPr id="4" name="Slide Number Placeholder 3"/>
          <p:cNvSpPr>
            <a:spLocks noGrp="1"/>
          </p:cNvSpPr>
          <p:nvPr>
            <p:ph type="sldNum" sz="quarter" idx="5"/>
          </p:nvPr>
        </p:nvSpPr>
        <p:spPr/>
        <p:txBody>
          <a:bodyPr/>
          <a:lstStyle/>
          <a:p>
            <a:fld id="{77C51E32-69A7-3C42-9DA1-64EEDB1050A2}" type="slidenum">
              <a:rPr lang="en-US" smtClean="0"/>
              <a:pPr/>
              <a:t>16</a:t>
            </a:fld>
            <a:endParaRPr lang="en-US" dirty="0"/>
          </a:p>
        </p:txBody>
      </p:sp>
    </p:spTree>
    <p:extLst>
      <p:ext uri="{BB962C8B-B14F-4D97-AF65-F5344CB8AC3E}">
        <p14:creationId xmlns:p14="http://schemas.microsoft.com/office/powerpoint/2010/main" val="1751610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min</a:t>
            </a:r>
          </a:p>
        </p:txBody>
      </p:sp>
      <p:sp>
        <p:nvSpPr>
          <p:cNvPr id="4" name="Slide Number Placeholder 3"/>
          <p:cNvSpPr>
            <a:spLocks noGrp="1"/>
          </p:cNvSpPr>
          <p:nvPr>
            <p:ph type="sldNum" sz="quarter" idx="10"/>
          </p:nvPr>
        </p:nvSpPr>
        <p:spPr/>
        <p:txBody>
          <a:bodyPr/>
          <a:lstStyle/>
          <a:p>
            <a:fld id="{77C51E32-69A7-3C42-9DA1-64EEDB1050A2}" type="slidenum">
              <a:rPr lang="en-US" smtClean="0"/>
              <a:pPr/>
              <a:t>17</a:t>
            </a:fld>
            <a:endParaRPr lang="en-US" dirty="0"/>
          </a:p>
        </p:txBody>
      </p:sp>
    </p:spTree>
    <p:extLst>
      <p:ext uri="{BB962C8B-B14F-4D97-AF65-F5344CB8AC3E}">
        <p14:creationId xmlns:p14="http://schemas.microsoft.com/office/powerpoint/2010/main" val="27606624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min</a:t>
            </a:r>
          </a:p>
        </p:txBody>
      </p:sp>
      <p:sp>
        <p:nvSpPr>
          <p:cNvPr id="4" name="Slide Number Placeholder 3"/>
          <p:cNvSpPr>
            <a:spLocks noGrp="1"/>
          </p:cNvSpPr>
          <p:nvPr>
            <p:ph type="sldNum" sz="quarter" idx="5"/>
          </p:nvPr>
        </p:nvSpPr>
        <p:spPr/>
        <p:txBody>
          <a:bodyPr/>
          <a:lstStyle/>
          <a:p>
            <a:fld id="{77C51E32-69A7-3C42-9DA1-64EEDB1050A2}" type="slidenum">
              <a:rPr lang="en-US" smtClean="0"/>
              <a:pPr/>
              <a:t>18</a:t>
            </a:fld>
            <a:endParaRPr lang="en-US" dirty="0"/>
          </a:p>
        </p:txBody>
      </p:sp>
    </p:spTree>
    <p:extLst>
      <p:ext uri="{BB962C8B-B14F-4D97-AF65-F5344CB8AC3E}">
        <p14:creationId xmlns:p14="http://schemas.microsoft.com/office/powerpoint/2010/main" val="4064185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5 min. Example – </a:t>
            </a:r>
            <a:endParaRPr lang="en-US" dirty="0"/>
          </a:p>
        </p:txBody>
      </p:sp>
      <p:sp>
        <p:nvSpPr>
          <p:cNvPr id="4" name="Slide Number Placeholder 3"/>
          <p:cNvSpPr>
            <a:spLocks noGrp="1"/>
          </p:cNvSpPr>
          <p:nvPr>
            <p:ph type="sldNum" sz="quarter" idx="10"/>
          </p:nvPr>
        </p:nvSpPr>
        <p:spPr/>
        <p:txBody>
          <a:bodyPr/>
          <a:lstStyle/>
          <a:p>
            <a:fld id="{94621049-8467-0443-9728-1AE36582001B}" type="slidenum">
              <a:rPr lang="en-US" smtClean="0"/>
              <a:pPr/>
              <a:t>19</a:t>
            </a:fld>
            <a:endParaRPr lang="en-US" dirty="0"/>
          </a:p>
        </p:txBody>
      </p:sp>
    </p:spTree>
    <p:extLst>
      <p:ext uri="{BB962C8B-B14F-4D97-AF65-F5344CB8AC3E}">
        <p14:creationId xmlns:p14="http://schemas.microsoft.com/office/powerpoint/2010/main" val="3971053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C51E32-69A7-3C42-9DA1-64EEDB1050A2}" type="slidenum">
              <a:rPr lang="en-US" smtClean="0"/>
              <a:pPr/>
              <a:t>2</a:t>
            </a:fld>
            <a:endParaRPr lang="en-US" dirty="0"/>
          </a:p>
        </p:txBody>
      </p:sp>
    </p:spTree>
    <p:extLst>
      <p:ext uri="{BB962C8B-B14F-4D97-AF65-F5344CB8AC3E}">
        <p14:creationId xmlns:p14="http://schemas.microsoft.com/office/powerpoint/2010/main" val="37198612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Min Tell kids-that is just your glitchy brain sounding the alarm because something is uncomfortable</a:t>
            </a:r>
          </a:p>
        </p:txBody>
      </p:sp>
      <p:sp>
        <p:nvSpPr>
          <p:cNvPr id="4" name="Slide Number Placeholder 3"/>
          <p:cNvSpPr>
            <a:spLocks noGrp="1"/>
          </p:cNvSpPr>
          <p:nvPr>
            <p:ph type="sldNum" sz="quarter" idx="5"/>
          </p:nvPr>
        </p:nvSpPr>
        <p:spPr/>
        <p:txBody>
          <a:bodyPr/>
          <a:lstStyle/>
          <a:p>
            <a:fld id="{77C51E32-69A7-3C42-9DA1-64EEDB1050A2}" type="slidenum">
              <a:rPr lang="en-US" smtClean="0"/>
              <a:pPr/>
              <a:t>20</a:t>
            </a:fld>
            <a:endParaRPr lang="en-US" dirty="0"/>
          </a:p>
        </p:txBody>
      </p:sp>
    </p:spTree>
    <p:extLst>
      <p:ext uri="{BB962C8B-B14F-4D97-AF65-F5344CB8AC3E}">
        <p14:creationId xmlns:p14="http://schemas.microsoft.com/office/powerpoint/2010/main" val="28926851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5 min example </a:t>
            </a:r>
            <a:r>
              <a:rPr lang="en-US" baseline="0" dirty="0"/>
              <a:t>of Jule’s teachers (imperfection/imposed time limit to study)</a:t>
            </a:r>
            <a:endParaRPr lang="en-US" dirty="0"/>
          </a:p>
        </p:txBody>
      </p:sp>
      <p:sp>
        <p:nvSpPr>
          <p:cNvPr id="4" name="Slide Number Placeholder 3"/>
          <p:cNvSpPr>
            <a:spLocks noGrp="1"/>
          </p:cNvSpPr>
          <p:nvPr>
            <p:ph type="sldNum" sz="quarter" idx="10"/>
          </p:nvPr>
        </p:nvSpPr>
        <p:spPr/>
        <p:txBody>
          <a:bodyPr/>
          <a:lstStyle/>
          <a:p>
            <a:fld id="{77C51E32-69A7-3C42-9DA1-64EEDB1050A2}"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min Have audience give an example-tell that story again with just the facts (Charley swim coach)</a:t>
            </a:r>
          </a:p>
        </p:txBody>
      </p:sp>
      <p:sp>
        <p:nvSpPr>
          <p:cNvPr id="4" name="Slide Number Placeholder 3"/>
          <p:cNvSpPr>
            <a:spLocks noGrp="1"/>
          </p:cNvSpPr>
          <p:nvPr>
            <p:ph type="sldNum" sz="quarter" idx="5"/>
          </p:nvPr>
        </p:nvSpPr>
        <p:spPr/>
        <p:txBody>
          <a:bodyPr/>
          <a:lstStyle/>
          <a:p>
            <a:fld id="{77C51E32-69A7-3C42-9DA1-64EEDB1050A2}" type="slidenum">
              <a:rPr lang="en-US" smtClean="0"/>
              <a:pPr/>
              <a:t>22</a:t>
            </a:fld>
            <a:endParaRPr lang="en-US" dirty="0"/>
          </a:p>
        </p:txBody>
      </p:sp>
    </p:spTree>
    <p:extLst>
      <p:ext uri="{BB962C8B-B14F-4D97-AF65-F5344CB8AC3E}">
        <p14:creationId xmlns:p14="http://schemas.microsoft.com/office/powerpoint/2010/main" val="9457989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min- 2</a:t>
            </a:r>
            <a:r>
              <a:rPr lang="en-US" baseline="30000" dirty="0"/>
              <a:t>nd</a:t>
            </a:r>
            <a:r>
              <a:rPr lang="en-US" dirty="0"/>
              <a:t> grader with fear of getting </a:t>
            </a:r>
            <a:r>
              <a:rPr lang="en-US"/>
              <a:t>in trouble</a:t>
            </a:r>
            <a:endParaRPr lang="en-US" dirty="0"/>
          </a:p>
        </p:txBody>
      </p:sp>
      <p:sp>
        <p:nvSpPr>
          <p:cNvPr id="4" name="Slide Number Placeholder 3"/>
          <p:cNvSpPr>
            <a:spLocks noGrp="1"/>
          </p:cNvSpPr>
          <p:nvPr>
            <p:ph type="sldNum" sz="quarter" idx="5"/>
          </p:nvPr>
        </p:nvSpPr>
        <p:spPr/>
        <p:txBody>
          <a:bodyPr/>
          <a:lstStyle/>
          <a:p>
            <a:fld id="{77C51E32-69A7-3C42-9DA1-64EEDB1050A2}" type="slidenum">
              <a:rPr lang="en-US" smtClean="0"/>
              <a:pPr/>
              <a:t>23</a:t>
            </a:fld>
            <a:endParaRPr lang="en-US" dirty="0"/>
          </a:p>
        </p:txBody>
      </p:sp>
    </p:spTree>
    <p:extLst>
      <p:ext uri="{BB962C8B-B14F-4D97-AF65-F5344CB8AC3E}">
        <p14:creationId xmlns:p14="http://schemas.microsoft.com/office/powerpoint/2010/main" val="34669447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min Emma/panic ( my office: face time, the car: sessions in car, history class: meet the teacher/classroom)</a:t>
            </a:r>
          </a:p>
        </p:txBody>
      </p:sp>
      <p:sp>
        <p:nvSpPr>
          <p:cNvPr id="4" name="Slide Number Placeholder 3"/>
          <p:cNvSpPr>
            <a:spLocks noGrp="1"/>
          </p:cNvSpPr>
          <p:nvPr>
            <p:ph type="sldNum" sz="quarter" idx="5"/>
          </p:nvPr>
        </p:nvSpPr>
        <p:spPr/>
        <p:txBody>
          <a:bodyPr/>
          <a:lstStyle/>
          <a:p>
            <a:fld id="{77C51E32-69A7-3C42-9DA1-64EEDB1050A2}" type="slidenum">
              <a:rPr lang="en-US" smtClean="0"/>
              <a:pPr/>
              <a:t>24</a:t>
            </a:fld>
            <a:endParaRPr lang="en-US" dirty="0"/>
          </a:p>
        </p:txBody>
      </p:sp>
    </p:spTree>
    <p:extLst>
      <p:ext uri="{BB962C8B-B14F-4D97-AF65-F5344CB8AC3E}">
        <p14:creationId xmlns:p14="http://schemas.microsoft.com/office/powerpoint/2010/main" val="29813593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10 min</a:t>
            </a:r>
          </a:p>
        </p:txBody>
      </p:sp>
      <p:sp>
        <p:nvSpPr>
          <p:cNvPr id="4" name="Slide Number Placeholder 3"/>
          <p:cNvSpPr>
            <a:spLocks noGrp="1"/>
          </p:cNvSpPr>
          <p:nvPr>
            <p:ph type="sldNum" sz="quarter" idx="5"/>
          </p:nvPr>
        </p:nvSpPr>
        <p:spPr/>
        <p:txBody>
          <a:bodyPr/>
          <a:lstStyle/>
          <a:p>
            <a:fld id="{77C51E32-69A7-3C42-9DA1-64EEDB1050A2}" type="slidenum">
              <a:rPr lang="en-US" smtClean="0"/>
              <a:pPr/>
              <a:t>25</a:t>
            </a:fld>
            <a:endParaRPr lang="en-US" dirty="0"/>
          </a:p>
        </p:txBody>
      </p:sp>
    </p:spTree>
    <p:extLst>
      <p:ext uri="{BB962C8B-B14F-4D97-AF65-F5344CB8AC3E}">
        <p14:creationId xmlns:p14="http://schemas.microsoft.com/office/powerpoint/2010/main" val="34780202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5 min : Demonstrate breathing with longer exhale</a:t>
            </a:r>
          </a:p>
        </p:txBody>
      </p:sp>
      <p:sp>
        <p:nvSpPr>
          <p:cNvPr id="4" name="Slide Number Placeholder 3"/>
          <p:cNvSpPr>
            <a:spLocks noGrp="1"/>
          </p:cNvSpPr>
          <p:nvPr>
            <p:ph type="sldNum" sz="quarter" idx="10"/>
          </p:nvPr>
        </p:nvSpPr>
        <p:spPr/>
        <p:txBody>
          <a:bodyPr/>
          <a:lstStyle/>
          <a:p>
            <a:fld id="{E01B0303-3058-4BA5-91E2-40CD2B5099F2}"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10 min –coaching handout</a:t>
            </a:r>
          </a:p>
        </p:txBody>
      </p:sp>
      <p:sp>
        <p:nvSpPr>
          <p:cNvPr id="4" name="Slide Number Placeholder 3"/>
          <p:cNvSpPr>
            <a:spLocks noGrp="1"/>
          </p:cNvSpPr>
          <p:nvPr>
            <p:ph type="sldNum" sz="quarter" idx="5"/>
          </p:nvPr>
        </p:nvSpPr>
        <p:spPr/>
        <p:txBody>
          <a:bodyPr/>
          <a:lstStyle/>
          <a:p>
            <a:fld id="{77C51E32-69A7-3C42-9DA1-64EEDB1050A2}" type="slidenum">
              <a:rPr lang="en-US" smtClean="0"/>
              <a:pPr/>
              <a:t>28</a:t>
            </a:fld>
            <a:endParaRPr lang="en-US" dirty="0"/>
          </a:p>
        </p:txBody>
      </p:sp>
    </p:spTree>
    <p:extLst>
      <p:ext uri="{BB962C8B-B14F-4D97-AF65-F5344CB8AC3E}">
        <p14:creationId xmlns:p14="http://schemas.microsoft.com/office/powerpoint/2010/main" val="29852445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min Pay attention to intention</a:t>
            </a:r>
          </a:p>
        </p:txBody>
      </p:sp>
      <p:sp>
        <p:nvSpPr>
          <p:cNvPr id="4" name="Slide Number Placeholder 3"/>
          <p:cNvSpPr>
            <a:spLocks noGrp="1"/>
          </p:cNvSpPr>
          <p:nvPr>
            <p:ph type="sldNum" sz="quarter" idx="5"/>
          </p:nvPr>
        </p:nvSpPr>
        <p:spPr/>
        <p:txBody>
          <a:bodyPr/>
          <a:lstStyle/>
          <a:p>
            <a:fld id="{77C51E32-69A7-3C42-9DA1-64EEDB1050A2}" type="slidenum">
              <a:rPr lang="en-US" smtClean="0"/>
              <a:pPr/>
              <a:t>29</a:t>
            </a:fld>
            <a:endParaRPr lang="en-US" dirty="0"/>
          </a:p>
        </p:txBody>
      </p:sp>
    </p:spTree>
    <p:extLst>
      <p:ext uri="{BB962C8B-B14F-4D97-AF65-F5344CB8AC3E}">
        <p14:creationId xmlns:p14="http://schemas.microsoft.com/office/powerpoint/2010/main" val="2255539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C51E32-69A7-3C42-9DA1-64EEDB1050A2}" type="slidenum">
              <a:rPr lang="en-US" smtClean="0"/>
              <a:pPr/>
              <a:t>30</a:t>
            </a:fld>
            <a:endParaRPr lang="en-US" dirty="0"/>
          </a:p>
        </p:txBody>
      </p:sp>
    </p:spTree>
    <p:extLst>
      <p:ext uri="{BB962C8B-B14F-4D97-AF65-F5344CB8AC3E}">
        <p14:creationId xmlns:p14="http://schemas.microsoft.com/office/powerpoint/2010/main" val="904921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10 min</a:t>
            </a:r>
          </a:p>
        </p:txBody>
      </p:sp>
      <p:sp>
        <p:nvSpPr>
          <p:cNvPr id="4" name="Slide Number Placeholder 3"/>
          <p:cNvSpPr>
            <a:spLocks noGrp="1"/>
          </p:cNvSpPr>
          <p:nvPr>
            <p:ph type="sldNum" sz="quarter" idx="10"/>
          </p:nvPr>
        </p:nvSpPr>
        <p:spPr/>
        <p:txBody>
          <a:bodyPr/>
          <a:lstStyle/>
          <a:p>
            <a:fld id="{E01B0303-3058-4BA5-91E2-40CD2B5099F2}"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10 min Panic handout/ Straw breathing/anatomy of panic </a:t>
            </a:r>
          </a:p>
        </p:txBody>
      </p:sp>
      <p:sp>
        <p:nvSpPr>
          <p:cNvPr id="4" name="Slide Number Placeholder 3"/>
          <p:cNvSpPr>
            <a:spLocks noGrp="1"/>
          </p:cNvSpPr>
          <p:nvPr>
            <p:ph type="sldNum" sz="quarter" idx="10"/>
          </p:nvPr>
        </p:nvSpPr>
        <p:spPr/>
        <p:txBody>
          <a:bodyPr/>
          <a:lstStyle/>
          <a:p>
            <a:fld id="{E01B0303-3058-4BA5-91E2-40CD2B5099F2}" type="slidenum">
              <a:rPr lang="en-US" smtClean="0"/>
              <a:pPr/>
              <a:t>31</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min</a:t>
            </a:r>
          </a:p>
        </p:txBody>
      </p:sp>
      <p:sp>
        <p:nvSpPr>
          <p:cNvPr id="4" name="Slide Number Placeholder 3"/>
          <p:cNvSpPr>
            <a:spLocks noGrp="1"/>
          </p:cNvSpPr>
          <p:nvPr>
            <p:ph type="sldNum" sz="quarter" idx="5"/>
          </p:nvPr>
        </p:nvSpPr>
        <p:spPr/>
        <p:txBody>
          <a:bodyPr/>
          <a:lstStyle/>
          <a:p>
            <a:fld id="{77C51E32-69A7-3C42-9DA1-64EEDB1050A2}" type="slidenum">
              <a:rPr lang="en-US" smtClean="0"/>
              <a:pPr/>
              <a:t>32</a:t>
            </a:fld>
            <a:endParaRPr lang="en-US" dirty="0"/>
          </a:p>
        </p:txBody>
      </p:sp>
    </p:spTree>
    <p:extLst>
      <p:ext uri="{BB962C8B-B14F-4D97-AF65-F5344CB8AC3E}">
        <p14:creationId xmlns:p14="http://schemas.microsoft.com/office/powerpoint/2010/main" val="30755239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15 min. Ask to meet and discuss a case and how they might help (practice laying down for 30 sec-take a pic and share)</a:t>
            </a:r>
          </a:p>
        </p:txBody>
      </p:sp>
      <p:sp>
        <p:nvSpPr>
          <p:cNvPr id="4" name="Slide Number Placeholder 3"/>
          <p:cNvSpPr>
            <a:spLocks noGrp="1"/>
          </p:cNvSpPr>
          <p:nvPr>
            <p:ph type="sldNum" sz="quarter" idx="5"/>
          </p:nvPr>
        </p:nvSpPr>
        <p:spPr/>
        <p:txBody>
          <a:bodyPr/>
          <a:lstStyle/>
          <a:p>
            <a:fld id="{77C51E32-69A7-3C42-9DA1-64EEDB1050A2}" type="slidenum">
              <a:rPr lang="en-US" smtClean="0"/>
              <a:pPr/>
              <a:t>33</a:t>
            </a:fld>
            <a:endParaRPr lang="en-US" dirty="0"/>
          </a:p>
        </p:txBody>
      </p:sp>
    </p:spTree>
    <p:extLst>
      <p:ext uri="{BB962C8B-B14F-4D97-AF65-F5344CB8AC3E}">
        <p14:creationId xmlns:p14="http://schemas.microsoft.com/office/powerpoint/2010/main" val="5522716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10 min: Example of Connor and the school</a:t>
            </a:r>
            <a:r>
              <a:rPr lang="en-US" baseline="0" dirty="0"/>
              <a:t> meeting</a:t>
            </a:r>
            <a:endParaRPr lang="en-US" dirty="0"/>
          </a:p>
        </p:txBody>
      </p:sp>
      <p:sp>
        <p:nvSpPr>
          <p:cNvPr id="4" name="Slide Number Placeholder 3"/>
          <p:cNvSpPr>
            <a:spLocks noGrp="1"/>
          </p:cNvSpPr>
          <p:nvPr>
            <p:ph type="sldNum" sz="quarter" idx="10"/>
          </p:nvPr>
        </p:nvSpPr>
        <p:spPr/>
        <p:txBody>
          <a:bodyPr/>
          <a:lstStyle/>
          <a:p>
            <a:fld id="{77C51E32-69A7-3C42-9DA1-64EEDB1050A2}" type="slidenum">
              <a:rPr lang="en-US" smtClean="0"/>
              <a:pPr/>
              <a:t>34</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5 min Mr. Hodgsen</a:t>
            </a:r>
          </a:p>
        </p:txBody>
      </p:sp>
      <p:sp>
        <p:nvSpPr>
          <p:cNvPr id="4" name="Slide Number Placeholder 3"/>
          <p:cNvSpPr>
            <a:spLocks noGrp="1"/>
          </p:cNvSpPr>
          <p:nvPr>
            <p:ph type="sldNum" sz="quarter" idx="10"/>
          </p:nvPr>
        </p:nvSpPr>
        <p:spPr/>
        <p:txBody>
          <a:bodyPr/>
          <a:lstStyle/>
          <a:p>
            <a:fld id="{E01B0303-3058-4BA5-91E2-40CD2B5099F2}" type="slidenum">
              <a:rPr lang="en-US" smtClean="0"/>
              <a:pPr/>
              <a:t>35</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15 min Ask to meet and discuss a student-tell them sample accommodations are on next pp slides</a:t>
            </a:r>
          </a:p>
        </p:txBody>
      </p:sp>
      <p:sp>
        <p:nvSpPr>
          <p:cNvPr id="4" name="Slide Number Placeholder 3"/>
          <p:cNvSpPr>
            <a:spLocks noGrp="1"/>
          </p:cNvSpPr>
          <p:nvPr>
            <p:ph type="sldNum" sz="quarter" idx="5"/>
          </p:nvPr>
        </p:nvSpPr>
        <p:spPr/>
        <p:txBody>
          <a:bodyPr/>
          <a:lstStyle/>
          <a:p>
            <a:fld id="{77C51E32-69A7-3C42-9DA1-64EEDB1050A2}" type="slidenum">
              <a:rPr lang="en-US" smtClean="0"/>
              <a:pPr/>
              <a:t>36</a:t>
            </a:fld>
            <a:endParaRPr lang="en-US" dirty="0"/>
          </a:p>
        </p:txBody>
      </p:sp>
    </p:spTree>
    <p:extLst>
      <p:ext uri="{BB962C8B-B14F-4D97-AF65-F5344CB8AC3E}">
        <p14:creationId xmlns:p14="http://schemas.microsoft.com/office/powerpoint/2010/main" val="4104943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C51E32-69A7-3C42-9DA1-64EEDB1050A2}" type="slidenum">
              <a:rPr lang="en-US" smtClean="0"/>
              <a:pPr/>
              <a:t>37</a:t>
            </a:fld>
            <a:endParaRPr lang="en-US" dirty="0"/>
          </a:p>
        </p:txBody>
      </p:sp>
    </p:spTree>
    <p:extLst>
      <p:ext uri="{BB962C8B-B14F-4D97-AF65-F5344CB8AC3E}">
        <p14:creationId xmlns:p14="http://schemas.microsoft.com/office/powerpoint/2010/main" val="201230415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C51E32-69A7-3C42-9DA1-64EEDB1050A2}" type="slidenum">
              <a:rPr lang="en-US" smtClean="0"/>
              <a:pPr/>
              <a:t>38</a:t>
            </a:fld>
            <a:endParaRPr lang="en-US" dirty="0"/>
          </a:p>
        </p:txBody>
      </p:sp>
    </p:spTree>
    <p:extLst>
      <p:ext uri="{BB962C8B-B14F-4D97-AF65-F5344CB8AC3E}">
        <p14:creationId xmlns:p14="http://schemas.microsoft.com/office/powerpoint/2010/main" val="5484403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min Review handout</a:t>
            </a:r>
          </a:p>
        </p:txBody>
      </p:sp>
      <p:sp>
        <p:nvSpPr>
          <p:cNvPr id="4" name="Slide Number Placeholder 3"/>
          <p:cNvSpPr>
            <a:spLocks noGrp="1"/>
          </p:cNvSpPr>
          <p:nvPr>
            <p:ph type="sldNum" sz="quarter" idx="5"/>
          </p:nvPr>
        </p:nvSpPr>
        <p:spPr/>
        <p:txBody>
          <a:bodyPr/>
          <a:lstStyle/>
          <a:p>
            <a:fld id="{77C51E32-69A7-3C42-9DA1-64EEDB1050A2}" type="slidenum">
              <a:rPr lang="en-US" smtClean="0"/>
              <a:pPr/>
              <a:t>39</a:t>
            </a:fld>
            <a:endParaRPr lang="en-US" dirty="0"/>
          </a:p>
        </p:txBody>
      </p:sp>
    </p:spTree>
    <p:extLst>
      <p:ext uri="{BB962C8B-B14F-4D97-AF65-F5344CB8AC3E}">
        <p14:creationId xmlns:p14="http://schemas.microsoft.com/office/powerpoint/2010/main" val="234480878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15 min Role play student with GAD- have them each write a fear/coping script</a:t>
            </a:r>
          </a:p>
        </p:txBody>
      </p:sp>
      <p:sp>
        <p:nvSpPr>
          <p:cNvPr id="4" name="Slide Number Placeholder 3"/>
          <p:cNvSpPr>
            <a:spLocks noGrp="1"/>
          </p:cNvSpPr>
          <p:nvPr>
            <p:ph type="sldNum" sz="quarter" idx="5"/>
          </p:nvPr>
        </p:nvSpPr>
        <p:spPr/>
        <p:txBody>
          <a:bodyPr/>
          <a:lstStyle/>
          <a:p>
            <a:fld id="{77C51E32-69A7-3C42-9DA1-64EEDB1050A2}" type="slidenum">
              <a:rPr lang="en-US" smtClean="0"/>
              <a:pPr/>
              <a:t>40</a:t>
            </a:fld>
            <a:endParaRPr lang="en-US" dirty="0"/>
          </a:p>
        </p:txBody>
      </p:sp>
    </p:spTree>
    <p:extLst>
      <p:ext uri="{BB962C8B-B14F-4D97-AF65-F5344CB8AC3E}">
        <p14:creationId xmlns:p14="http://schemas.microsoft.com/office/powerpoint/2010/main" val="2913954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min The more we resist the more it persists</a:t>
            </a:r>
          </a:p>
        </p:txBody>
      </p:sp>
      <p:sp>
        <p:nvSpPr>
          <p:cNvPr id="4" name="Slide Number Placeholder 3"/>
          <p:cNvSpPr>
            <a:spLocks noGrp="1"/>
          </p:cNvSpPr>
          <p:nvPr>
            <p:ph type="sldNum" sz="quarter" idx="5"/>
          </p:nvPr>
        </p:nvSpPr>
        <p:spPr/>
        <p:txBody>
          <a:bodyPr/>
          <a:lstStyle/>
          <a:p>
            <a:fld id="{77C51E32-69A7-3C42-9DA1-64EEDB1050A2}" type="slidenum">
              <a:rPr lang="en-US" smtClean="0"/>
              <a:pPr/>
              <a:t>4</a:t>
            </a:fld>
            <a:endParaRPr lang="en-US" dirty="0"/>
          </a:p>
        </p:txBody>
      </p:sp>
    </p:spTree>
    <p:extLst>
      <p:ext uri="{BB962C8B-B14F-4D97-AF65-F5344CB8AC3E}">
        <p14:creationId xmlns:p14="http://schemas.microsoft.com/office/powerpoint/2010/main" val="351196413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min -have them each write a fear/coping script</a:t>
            </a:r>
          </a:p>
        </p:txBody>
      </p:sp>
      <p:sp>
        <p:nvSpPr>
          <p:cNvPr id="4" name="Slide Number Placeholder 3"/>
          <p:cNvSpPr>
            <a:spLocks noGrp="1"/>
          </p:cNvSpPr>
          <p:nvPr>
            <p:ph type="sldNum" sz="quarter" idx="5"/>
          </p:nvPr>
        </p:nvSpPr>
        <p:spPr/>
        <p:txBody>
          <a:bodyPr/>
          <a:lstStyle/>
          <a:p>
            <a:fld id="{77C51E32-69A7-3C42-9DA1-64EEDB1050A2}" type="slidenum">
              <a:rPr lang="en-US" smtClean="0"/>
              <a:pPr/>
              <a:t>41</a:t>
            </a:fld>
            <a:endParaRPr lang="en-US" dirty="0"/>
          </a:p>
        </p:txBody>
      </p:sp>
    </p:spTree>
    <p:extLst>
      <p:ext uri="{BB962C8B-B14F-4D97-AF65-F5344CB8AC3E}">
        <p14:creationId xmlns:p14="http://schemas.microsoft.com/office/powerpoint/2010/main" val="179990122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10 min Just gave to Emma to do as a part of psychology class project-gets a credit for this</a:t>
            </a:r>
          </a:p>
        </p:txBody>
      </p:sp>
      <p:sp>
        <p:nvSpPr>
          <p:cNvPr id="4" name="Slide Number Placeholder 3"/>
          <p:cNvSpPr>
            <a:spLocks noGrp="1"/>
          </p:cNvSpPr>
          <p:nvPr>
            <p:ph type="sldNum" sz="quarter" idx="5"/>
          </p:nvPr>
        </p:nvSpPr>
        <p:spPr/>
        <p:txBody>
          <a:bodyPr/>
          <a:lstStyle/>
          <a:p>
            <a:fld id="{77C51E32-69A7-3C42-9DA1-64EEDB1050A2}" type="slidenum">
              <a:rPr lang="en-US" smtClean="0"/>
              <a:pPr/>
              <a:t>42</a:t>
            </a:fld>
            <a:endParaRPr lang="en-US" dirty="0"/>
          </a:p>
        </p:txBody>
      </p:sp>
    </p:spTree>
    <p:extLst>
      <p:ext uri="{BB962C8B-B14F-4D97-AF65-F5344CB8AC3E}">
        <p14:creationId xmlns:p14="http://schemas.microsoft.com/office/powerpoint/2010/main" val="391319544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min</a:t>
            </a:r>
          </a:p>
        </p:txBody>
      </p:sp>
      <p:sp>
        <p:nvSpPr>
          <p:cNvPr id="4" name="Slide Number Placeholder 3"/>
          <p:cNvSpPr>
            <a:spLocks noGrp="1"/>
          </p:cNvSpPr>
          <p:nvPr>
            <p:ph type="sldNum" sz="quarter" idx="5"/>
          </p:nvPr>
        </p:nvSpPr>
        <p:spPr/>
        <p:txBody>
          <a:bodyPr/>
          <a:lstStyle/>
          <a:p>
            <a:fld id="{77C51E32-69A7-3C42-9DA1-64EEDB1050A2}" type="slidenum">
              <a:rPr lang="en-US" smtClean="0"/>
              <a:pPr/>
              <a:t>43</a:t>
            </a:fld>
            <a:endParaRPr lang="en-US" dirty="0"/>
          </a:p>
        </p:txBody>
      </p:sp>
    </p:spTree>
    <p:extLst>
      <p:ext uri="{BB962C8B-B14F-4D97-AF65-F5344CB8AC3E}">
        <p14:creationId xmlns:p14="http://schemas.microsoft.com/office/powerpoint/2010/main" val="3035202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min</a:t>
            </a:r>
          </a:p>
        </p:txBody>
      </p:sp>
      <p:sp>
        <p:nvSpPr>
          <p:cNvPr id="4" name="Slide Number Placeholder 3"/>
          <p:cNvSpPr>
            <a:spLocks noGrp="1"/>
          </p:cNvSpPr>
          <p:nvPr>
            <p:ph type="sldNum" sz="quarter" idx="5"/>
          </p:nvPr>
        </p:nvSpPr>
        <p:spPr/>
        <p:txBody>
          <a:bodyPr/>
          <a:lstStyle/>
          <a:p>
            <a:fld id="{77C51E32-69A7-3C42-9DA1-64EEDB1050A2}" type="slidenum">
              <a:rPr lang="en-US" smtClean="0"/>
              <a:pPr/>
              <a:t>5</a:t>
            </a:fld>
            <a:endParaRPr lang="en-US" dirty="0"/>
          </a:p>
        </p:txBody>
      </p:sp>
    </p:spTree>
    <p:extLst>
      <p:ext uri="{BB962C8B-B14F-4D97-AF65-F5344CB8AC3E}">
        <p14:creationId xmlns:p14="http://schemas.microsoft.com/office/powerpoint/2010/main" val="3305195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min Our brain thinks it’s helping us by keeping us from danger but it’s preventing us from living in discomfort. When we don’t take risks we don’t give ourselves the opportunity to see what’s possible.</a:t>
            </a:r>
          </a:p>
        </p:txBody>
      </p:sp>
      <p:sp>
        <p:nvSpPr>
          <p:cNvPr id="4" name="Slide Number Placeholder 3"/>
          <p:cNvSpPr>
            <a:spLocks noGrp="1"/>
          </p:cNvSpPr>
          <p:nvPr>
            <p:ph type="sldNum" sz="quarter" idx="5"/>
          </p:nvPr>
        </p:nvSpPr>
        <p:spPr/>
        <p:txBody>
          <a:bodyPr/>
          <a:lstStyle/>
          <a:p>
            <a:fld id="{77C51E32-69A7-3C42-9DA1-64EEDB1050A2}" type="slidenum">
              <a:rPr lang="en-US" smtClean="0"/>
              <a:pPr/>
              <a:t>6</a:t>
            </a:fld>
            <a:endParaRPr lang="en-US" dirty="0"/>
          </a:p>
        </p:txBody>
      </p:sp>
    </p:spTree>
    <p:extLst>
      <p:ext uri="{BB962C8B-B14F-4D97-AF65-F5344CB8AC3E}">
        <p14:creationId xmlns:p14="http://schemas.microsoft.com/office/powerpoint/2010/main" val="1222307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min</a:t>
            </a:r>
          </a:p>
        </p:txBody>
      </p:sp>
      <p:sp>
        <p:nvSpPr>
          <p:cNvPr id="4" name="Slide Number Placeholder 3"/>
          <p:cNvSpPr>
            <a:spLocks noGrp="1"/>
          </p:cNvSpPr>
          <p:nvPr>
            <p:ph type="sldNum" sz="quarter" idx="5"/>
          </p:nvPr>
        </p:nvSpPr>
        <p:spPr/>
        <p:txBody>
          <a:bodyPr/>
          <a:lstStyle/>
          <a:p>
            <a:fld id="{77C51E32-69A7-3C42-9DA1-64EEDB1050A2}" type="slidenum">
              <a:rPr lang="en-US" smtClean="0"/>
              <a:pPr/>
              <a:t>7</a:t>
            </a:fld>
            <a:endParaRPr lang="en-US" dirty="0"/>
          </a:p>
        </p:txBody>
      </p:sp>
    </p:spTree>
    <p:extLst>
      <p:ext uri="{BB962C8B-B14F-4D97-AF65-F5344CB8AC3E}">
        <p14:creationId xmlns:p14="http://schemas.microsoft.com/office/powerpoint/2010/main" val="1328256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15- min Exercise with brain</a:t>
            </a:r>
          </a:p>
        </p:txBody>
      </p:sp>
      <p:sp>
        <p:nvSpPr>
          <p:cNvPr id="4" name="Slide Number Placeholder 3"/>
          <p:cNvSpPr>
            <a:spLocks noGrp="1"/>
          </p:cNvSpPr>
          <p:nvPr>
            <p:ph type="sldNum" sz="quarter" idx="5"/>
          </p:nvPr>
        </p:nvSpPr>
        <p:spPr/>
        <p:txBody>
          <a:bodyPr/>
          <a:lstStyle/>
          <a:p>
            <a:fld id="{77C51E32-69A7-3C42-9DA1-64EEDB1050A2}" type="slidenum">
              <a:rPr lang="en-US" smtClean="0"/>
              <a:pPr/>
              <a:t>8</a:t>
            </a:fld>
            <a:endParaRPr lang="en-US" dirty="0"/>
          </a:p>
        </p:txBody>
      </p:sp>
    </p:spTree>
    <p:extLst>
      <p:ext uri="{BB962C8B-B14F-4D97-AF65-F5344CB8AC3E}">
        <p14:creationId xmlns:p14="http://schemas.microsoft.com/office/powerpoint/2010/main" val="2128916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2 min </a:t>
            </a:r>
          </a:p>
        </p:txBody>
      </p:sp>
      <p:sp>
        <p:nvSpPr>
          <p:cNvPr id="4" name="Slide Number Placeholder 3"/>
          <p:cNvSpPr>
            <a:spLocks noGrp="1"/>
          </p:cNvSpPr>
          <p:nvPr>
            <p:ph type="sldNum" sz="quarter" idx="10"/>
          </p:nvPr>
        </p:nvSpPr>
        <p:spPr/>
        <p:txBody>
          <a:bodyPr/>
          <a:lstStyle/>
          <a:p>
            <a:fld id="{77C51E32-69A7-3C42-9DA1-64EEDB1050A2}"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6000" b="0" i="0" spc="-50" baseline="0">
                <a:solidFill>
                  <a:schemeClr val="tx2"/>
                </a:solidFill>
                <a:latin typeface="Century Gothic Bold" charset="0"/>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F0292D-1797-49A5-8D2D-8D50C72EF3CC}" type="datetimeFigureOut">
              <a:rPr lang="en-US" smtClean="0"/>
              <a:pPr/>
              <a:t>3/13/20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CC888B-D9F9-4E54-B722-F151A9F45E95}"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3000373"/>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F0292D-1797-49A5-8D2D-8D50C72EF3CC}" type="datetimeFigureOut">
              <a:rPr lang="en-US" smtClean="0"/>
              <a:pPr/>
              <a:t>3/13/20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CC888B-D9F9-4E54-B722-F151A9F45E95}" type="slidenum">
              <a:rPr lang="en-US" smtClean="0"/>
              <a:pPr/>
              <a:t>‹#›</a:t>
            </a:fld>
            <a:endParaRPr lang="en-US" dirty="0"/>
          </a:p>
        </p:txBody>
      </p:sp>
      <p:sp>
        <p:nvSpPr>
          <p:cNvPr id="7" name="Rectangle 6"/>
          <p:cNvSpPr/>
          <p:nvPr userDrawn="1"/>
        </p:nvSpPr>
        <p:spPr>
          <a:xfrm>
            <a:off x="0" y="6334315"/>
            <a:ext cx="9144001" cy="65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8" name="Picture 7"/>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025638" y="6075108"/>
            <a:ext cx="682244" cy="567240"/>
          </a:xfrm>
          <a:prstGeom prst="rect">
            <a:avLst/>
          </a:prstGeom>
        </p:spPr>
      </p:pic>
    </p:spTree>
    <p:extLst>
      <p:ext uri="{BB962C8B-B14F-4D97-AF65-F5344CB8AC3E}">
        <p14:creationId xmlns:p14="http://schemas.microsoft.com/office/powerpoint/2010/main" val="160382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p:cNvSpPr/>
          <p:nvPr userDrawn="1"/>
        </p:nvSpPr>
        <p:spPr>
          <a:xfrm>
            <a:off x="0" y="6334315"/>
            <a:ext cx="9144001" cy="65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025638" y="6075108"/>
            <a:ext cx="682244" cy="567240"/>
          </a:xfrm>
          <a:prstGeom prst="rect">
            <a:avLst/>
          </a:prstGeom>
        </p:spPr>
      </p:pic>
    </p:spTree>
    <p:extLst>
      <p:ext uri="{BB962C8B-B14F-4D97-AF65-F5344CB8AC3E}">
        <p14:creationId xmlns:p14="http://schemas.microsoft.com/office/powerpoint/2010/main" val="292744080"/>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aseline="0">
                <a:solidFill>
                  <a:schemeClr val="tx2"/>
                </a:solidFill>
                <a:latin typeface="Century Gothic Bold"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F0292D-1797-49A5-8D2D-8D50C72EF3CC}" type="datetimeFigureOut">
              <a:rPr lang="en-US" smtClean="0"/>
              <a:pPr/>
              <a:t>3/13/20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CC888B-D9F9-4E54-B722-F151A9F45E95}" type="slidenum">
              <a:rPr lang="en-US" smtClean="0"/>
              <a:pPr/>
              <a:t>‹#›</a:t>
            </a:fld>
            <a:endParaRPr lang="en-US" dirty="0"/>
          </a:p>
        </p:txBody>
      </p:sp>
      <p:sp>
        <p:nvSpPr>
          <p:cNvPr id="7" name="Rectangle 6"/>
          <p:cNvSpPr/>
          <p:nvPr userDrawn="1"/>
        </p:nvSpPr>
        <p:spPr>
          <a:xfrm>
            <a:off x="0" y="6334315"/>
            <a:ext cx="9144001" cy="65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8" name="Picture 7"/>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025638" y="6075108"/>
            <a:ext cx="682244" cy="567240"/>
          </a:xfrm>
          <a:prstGeom prst="rect">
            <a:avLst/>
          </a:prstGeom>
        </p:spPr>
      </p:pic>
    </p:spTree>
    <p:extLst>
      <p:ext uri="{BB962C8B-B14F-4D97-AF65-F5344CB8AC3E}">
        <p14:creationId xmlns:p14="http://schemas.microsoft.com/office/powerpoint/2010/main" val="1549252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4000" b="0" baseline="0">
                <a:solidFill>
                  <a:schemeClr val="tx2"/>
                </a:solidFill>
                <a:latin typeface="Century Gothic Bold" charset="0"/>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F0292D-1797-49A5-8D2D-8D50C72EF3CC}" type="datetimeFigureOut">
              <a:rPr lang="en-US" smtClean="0"/>
              <a:pPr/>
              <a:t>3/13/20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CC888B-D9F9-4E54-B722-F151A9F45E95}"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0" y="6334315"/>
            <a:ext cx="9144001" cy="65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025638" y="6075108"/>
            <a:ext cx="682244" cy="567240"/>
          </a:xfrm>
          <a:prstGeom prst="rect">
            <a:avLst/>
          </a:prstGeom>
        </p:spPr>
      </p:pic>
    </p:spTree>
    <p:extLst>
      <p:ext uri="{BB962C8B-B14F-4D97-AF65-F5344CB8AC3E}">
        <p14:creationId xmlns:p14="http://schemas.microsoft.com/office/powerpoint/2010/main" val="54404881"/>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F0292D-1797-49A5-8D2D-8D50C72EF3CC}" type="datetimeFigureOut">
              <a:rPr lang="en-US" smtClean="0"/>
              <a:pPr/>
              <a:t>3/13/20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CC888B-D9F9-4E54-B722-F151A9F45E95}" type="slidenum">
              <a:rPr lang="en-US" smtClean="0"/>
              <a:pPr/>
              <a:t>‹#›</a:t>
            </a:fld>
            <a:endParaRPr lang="en-US" dirty="0"/>
          </a:p>
        </p:txBody>
      </p:sp>
      <p:sp>
        <p:nvSpPr>
          <p:cNvPr id="9" name="Rectangle 8"/>
          <p:cNvSpPr/>
          <p:nvPr userDrawn="1"/>
        </p:nvSpPr>
        <p:spPr>
          <a:xfrm>
            <a:off x="0" y="6334315"/>
            <a:ext cx="9144001" cy="65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025638" y="6075108"/>
            <a:ext cx="682244" cy="567240"/>
          </a:xfrm>
          <a:prstGeom prst="rect">
            <a:avLst/>
          </a:prstGeom>
        </p:spPr>
      </p:pic>
    </p:spTree>
    <p:extLst>
      <p:ext uri="{BB962C8B-B14F-4D97-AF65-F5344CB8AC3E}">
        <p14:creationId xmlns:p14="http://schemas.microsoft.com/office/powerpoint/2010/main" val="1702284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i="1" cap="all" baseline="0">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i="1" cap="all" baseline="0">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F0292D-1797-49A5-8D2D-8D50C72EF3CC}" type="datetimeFigureOut">
              <a:rPr lang="en-US" smtClean="0"/>
              <a:pPr/>
              <a:t>3/13/20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6CC888B-D9F9-4E54-B722-F151A9F45E95}" type="slidenum">
              <a:rPr lang="en-US" smtClean="0"/>
              <a:pPr/>
              <a:t>‹#›</a:t>
            </a:fld>
            <a:endParaRPr lang="en-US" dirty="0"/>
          </a:p>
        </p:txBody>
      </p:sp>
      <p:sp>
        <p:nvSpPr>
          <p:cNvPr id="11" name="Rectangle 10"/>
          <p:cNvSpPr/>
          <p:nvPr userDrawn="1"/>
        </p:nvSpPr>
        <p:spPr>
          <a:xfrm>
            <a:off x="0" y="6334315"/>
            <a:ext cx="9144001" cy="65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025638" y="6075108"/>
            <a:ext cx="682244" cy="567240"/>
          </a:xfrm>
          <a:prstGeom prst="rect">
            <a:avLst/>
          </a:prstGeom>
        </p:spPr>
      </p:pic>
    </p:spTree>
    <p:extLst>
      <p:ext uri="{BB962C8B-B14F-4D97-AF65-F5344CB8AC3E}">
        <p14:creationId xmlns:p14="http://schemas.microsoft.com/office/powerpoint/2010/main" val="1526715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F0292D-1797-49A5-8D2D-8D50C72EF3CC}" type="datetimeFigureOut">
              <a:rPr lang="en-US" smtClean="0"/>
              <a:pPr/>
              <a:t>3/13/20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6CC888B-D9F9-4E54-B722-F151A9F45E95}" type="slidenum">
              <a:rPr lang="en-US" smtClean="0"/>
              <a:pPr/>
              <a:t>‹#›</a:t>
            </a:fld>
            <a:endParaRPr lang="en-US" dirty="0"/>
          </a:p>
        </p:txBody>
      </p:sp>
      <p:sp>
        <p:nvSpPr>
          <p:cNvPr id="6" name="Rectangle 5"/>
          <p:cNvSpPr/>
          <p:nvPr userDrawn="1"/>
        </p:nvSpPr>
        <p:spPr>
          <a:xfrm>
            <a:off x="0" y="6334315"/>
            <a:ext cx="9144001" cy="65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025638" y="6075108"/>
            <a:ext cx="682244" cy="567240"/>
          </a:xfrm>
          <a:prstGeom prst="rect">
            <a:avLst/>
          </a:prstGeom>
        </p:spPr>
      </p:pic>
    </p:spTree>
    <p:extLst>
      <p:ext uri="{BB962C8B-B14F-4D97-AF65-F5344CB8AC3E}">
        <p14:creationId xmlns:p14="http://schemas.microsoft.com/office/powerpoint/2010/main" val="1367920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A2F0292D-1797-49A5-8D2D-8D50C72EF3CC}" type="datetimeFigureOut">
              <a:rPr lang="en-US" smtClean="0"/>
              <a:pPr/>
              <a:t>3/13/20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6CC888B-D9F9-4E54-B722-F151A9F45E95}" type="slidenum">
              <a:rPr lang="en-US" smtClean="0"/>
              <a:pPr/>
              <a:t>‹#›</a:t>
            </a:fld>
            <a:endParaRPr lang="en-US" dirty="0"/>
          </a:p>
        </p:txBody>
      </p:sp>
      <p:sp>
        <p:nvSpPr>
          <p:cNvPr id="10" name="Rectangle 9"/>
          <p:cNvSpPr/>
          <p:nvPr userDrawn="1"/>
        </p:nvSpPr>
        <p:spPr>
          <a:xfrm>
            <a:off x="0" y="6334315"/>
            <a:ext cx="9144001" cy="65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025638" y="6075108"/>
            <a:ext cx="682244" cy="567240"/>
          </a:xfrm>
          <a:prstGeom prst="rect">
            <a:avLst/>
          </a:prstGeom>
        </p:spPr>
      </p:pic>
    </p:spTree>
    <p:extLst>
      <p:ext uri="{BB962C8B-B14F-4D97-AF65-F5344CB8AC3E}">
        <p14:creationId xmlns:p14="http://schemas.microsoft.com/office/powerpoint/2010/main" val="1820914863"/>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A2F0292D-1797-49A5-8D2D-8D50C72EF3CC}" type="datetimeFigureOut">
              <a:rPr lang="en-US" smtClean="0"/>
              <a:pPr/>
              <a:t>3/13/20</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6CC888B-D9F9-4E54-B722-F151A9F45E95}" type="slidenum">
              <a:rPr lang="en-US" smtClean="0"/>
              <a:pPr/>
              <a:t>‹#›</a:t>
            </a:fld>
            <a:endParaRPr lang="en-US" dirty="0"/>
          </a:p>
        </p:txBody>
      </p:sp>
      <p:sp>
        <p:nvSpPr>
          <p:cNvPr id="10" name="Rectangle 9"/>
          <p:cNvSpPr/>
          <p:nvPr userDrawn="1"/>
        </p:nvSpPr>
        <p:spPr>
          <a:xfrm>
            <a:off x="0" y="6334315"/>
            <a:ext cx="9144001" cy="65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025638" y="6075108"/>
            <a:ext cx="682244" cy="567240"/>
          </a:xfrm>
          <a:prstGeom prst="rect">
            <a:avLst/>
          </a:prstGeom>
        </p:spPr>
      </p:pic>
    </p:spTree>
    <p:extLst>
      <p:ext uri="{BB962C8B-B14F-4D97-AF65-F5344CB8AC3E}">
        <p14:creationId xmlns:p14="http://schemas.microsoft.com/office/powerpoint/2010/main" val="32664904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cstate="print"/>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pPr/>
              <a:t>3/13/20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CC888B-D9F9-4E54-B722-F151A9F45E95}" type="slidenum">
              <a:rPr lang="en-US" smtClean="0"/>
              <a:pPr/>
              <a:t>‹#›</a:t>
            </a:fld>
            <a:endParaRPr lang="en-US" dirty="0"/>
          </a:p>
        </p:txBody>
      </p:sp>
      <p:sp>
        <p:nvSpPr>
          <p:cNvPr id="10" name="Rectangle 9"/>
          <p:cNvSpPr/>
          <p:nvPr userDrawn="1"/>
        </p:nvSpPr>
        <p:spPr>
          <a:xfrm>
            <a:off x="0" y="6334315"/>
            <a:ext cx="9144001" cy="65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8025638" y="6075108"/>
            <a:ext cx="682244" cy="567240"/>
          </a:xfrm>
          <a:prstGeom prst="rect">
            <a:avLst/>
          </a:prstGeom>
        </p:spPr>
      </p:pic>
    </p:spTree>
    <p:extLst>
      <p:ext uri="{BB962C8B-B14F-4D97-AF65-F5344CB8AC3E}">
        <p14:creationId xmlns:p14="http://schemas.microsoft.com/office/powerpoint/2010/main" val="1022280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46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b="0" i="0">
                <a:solidFill>
                  <a:srgbClr val="FFFFFF"/>
                </a:solidFill>
                <a:latin typeface="Century Gothic Regular" charset="0"/>
              </a:defRPr>
            </a:lvl1pPr>
          </a:lstStyle>
          <a:p>
            <a:fld id="{A2F0292D-1797-49A5-8D2D-8D50C72EF3CC}" type="datetimeFigureOut">
              <a:rPr lang="en-US" smtClean="0"/>
              <a:pPr/>
              <a:t>3/13/20</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b="0" i="0" cap="all" baseline="0">
                <a:solidFill>
                  <a:srgbClr val="FFFFFF"/>
                </a:solidFill>
                <a:latin typeface="Century Gothic Regular" charset="0"/>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b="0" i="0">
                <a:solidFill>
                  <a:srgbClr val="FFFFFF"/>
                </a:solidFill>
                <a:latin typeface="Century Gothic Regular" charset="0"/>
              </a:defRPr>
            </a:lvl1pPr>
          </a:lstStyle>
          <a:p>
            <a:fld id="{D6CC888B-D9F9-4E54-B722-F151A9F45E95}"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178948"/>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Lst>
  <p:txStyles>
    <p:titleStyle>
      <a:lvl1pPr algn="l" defTabSz="914400" rtl="0" eaLnBrk="1" latinLnBrk="0" hangingPunct="1">
        <a:lnSpc>
          <a:spcPct val="85000"/>
        </a:lnSpc>
        <a:spcBef>
          <a:spcPct val="0"/>
        </a:spcBef>
        <a:buNone/>
        <a:defRPr sz="4000" kern="1200" spc="-50" baseline="0">
          <a:solidFill>
            <a:schemeClr val="tx2"/>
          </a:solidFill>
          <a:latin typeface="Century Gothic Bold" charset="0"/>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b="0" i="0" kern="1200">
          <a:solidFill>
            <a:schemeClr val="tx1">
              <a:lumMod val="75000"/>
              <a:lumOff val="25000"/>
            </a:schemeClr>
          </a:solidFill>
          <a:latin typeface="Century Gothic Regular" charset="0"/>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b="0" i="0" kern="1200">
          <a:solidFill>
            <a:schemeClr val="tx1">
              <a:lumMod val="75000"/>
              <a:lumOff val="25000"/>
            </a:schemeClr>
          </a:solidFill>
          <a:latin typeface="Century Gothic Regular" charset="0"/>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b="0" i="0" kern="1200">
          <a:solidFill>
            <a:schemeClr val="tx1">
              <a:lumMod val="75000"/>
              <a:lumOff val="25000"/>
            </a:schemeClr>
          </a:solidFill>
          <a:latin typeface="Century Gothic Regular" charset="0"/>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b="0" i="0" kern="1200">
          <a:solidFill>
            <a:schemeClr val="tx1">
              <a:lumMod val="75000"/>
              <a:lumOff val="25000"/>
            </a:schemeClr>
          </a:solidFill>
          <a:latin typeface="Century Gothic Regular" charset="0"/>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b="0" i="0" kern="1200">
          <a:solidFill>
            <a:schemeClr val="tx1">
              <a:lumMod val="75000"/>
              <a:lumOff val="25000"/>
            </a:schemeClr>
          </a:solidFill>
          <a:latin typeface="Century Gothic Regular" charset="0"/>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anxietycoach.com/overcoming-panic-attacks.html"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childmind.org/guide/a-teachers-guide-to-ocd-in-the-classroom/"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childmind.org/guide/a-teachers-guide-to-ocd-in-the-classroom/"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www.midss.org/content/screen-child-anxiety-related-disorders-scared"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hyperlink" Target="https://childmind.org/guide/a-teachers-guide-to-ocd-in-the-classro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a:t>Embracing Discomfort: Learning How to </a:t>
            </a:r>
            <a:r>
              <a:rPr lang="en-US" sz="4800"/>
              <a:t>Effectively Help </a:t>
            </a:r>
            <a:r>
              <a:rPr lang="en-US" sz="4800" dirty="0"/>
              <a:t>Students with Anxiety</a:t>
            </a:r>
          </a:p>
        </p:txBody>
      </p:sp>
      <p:sp>
        <p:nvSpPr>
          <p:cNvPr id="3" name="Subtitle 2"/>
          <p:cNvSpPr>
            <a:spLocks noGrp="1"/>
          </p:cNvSpPr>
          <p:nvPr>
            <p:ph type="subTitle" idx="1"/>
          </p:nvPr>
        </p:nvSpPr>
        <p:spPr/>
        <p:txBody>
          <a:bodyPr>
            <a:normAutofit/>
          </a:bodyPr>
          <a:lstStyle/>
          <a:p>
            <a:r>
              <a:rPr lang="en-US" dirty="0"/>
              <a:t>Kimberly Morrow, LCSW</a:t>
            </a:r>
          </a:p>
          <a:p>
            <a:r>
              <a:rPr lang="en-US" dirty="0"/>
              <a:t>www.Anxietytraining.com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CC5BB85-5CA5-4438-B3E2-4F2BA8F26A03}"/>
              </a:ext>
            </a:extLst>
          </p:cNvPr>
          <p:cNvSpPr>
            <a:spLocks noGrp="1"/>
          </p:cNvSpPr>
          <p:nvPr>
            <p:ph type="title"/>
          </p:nvPr>
        </p:nvSpPr>
        <p:spPr/>
        <p:txBody>
          <a:bodyPr/>
          <a:lstStyle/>
          <a:p>
            <a:r>
              <a:rPr lang="en-US" dirty="0"/>
              <a:t>Treating Anxiety</a:t>
            </a:r>
          </a:p>
        </p:txBody>
      </p:sp>
      <p:sp>
        <p:nvSpPr>
          <p:cNvPr id="6" name="Content Placeholder 5">
            <a:extLst>
              <a:ext uri="{FF2B5EF4-FFF2-40B4-BE49-F238E27FC236}">
                <a16:creationId xmlns:a16="http://schemas.microsoft.com/office/drawing/2014/main" id="{AB3AD907-C0F0-4FAA-903D-D8BAECF2788C}"/>
              </a:ext>
            </a:extLst>
          </p:cNvPr>
          <p:cNvSpPr>
            <a:spLocks noGrp="1"/>
          </p:cNvSpPr>
          <p:nvPr>
            <p:ph idx="1"/>
          </p:nvPr>
        </p:nvSpPr>
        <p:spPr/>
        <p:txBody>
          <a:bodyPr/>
          <a:lstStyle/>
          <a:p>
            <a:r>
              <a:rPr lang="en-US" dirty="0"/>
              <a:t>1. </a:t>
            </a:r>
            <a:r>
              <a:rPr lang="en-US" sz="2800" dirty="0"/>
              <a:t>Education</a:t>
            </a:r>
          </a:p>
          <a:p>
            <a:r>
              <a:rPr lang="en-US" sz="2800" dirty="0"/>
              <a:t>2. Exposure and Response Prevention</a:t>
            </a:r>
          </a:p>
          <a:p>
            <a:r>
              <a:rPr lang="en-US" sz="2800" dirty="0"/>
              <a:t>3. Challenging Automatic Thoughts</a:t>
            </a:r>
          </a:p>
          <a:p>
            <a:r>
              <a:rPr lang="en-US" sz="2800" dirty="0"/>
              <a:t>4. Developing a Wellness Plan</a:t>
            </a:r>
          </a:p>
        </p:txBody>
      </p:sp>
    </p:spTree>
    <p:extLst>
      <p:ext uri="{BB962C8B-B14F-4D97-AF65-F5344CB8AC3E}">
        <p14:creationId xmlns:p14="http://schemas.microsoft.com/office/powerpoint/2010/main" val="2828049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Education: Our Anxious Brain</a:t>
            </a:r>
          </a:p>
        </p:txBody>
      </p:sp>
      <p:sp>
        <p:nvSpPr>
          <p:cNvPr id="3" name="Content Placeholder 2"/>
          <p:cNvSpPr>
            <a:spLocks noGrp="1"/>
          </p:cNvSpPr>
          <p:nvPr>
            <p:ph idx="1"/>
          </p:nvPr>
        </p:nvSpPr>
        <p:spPr/>
        <p:txBody>
          <a:bodyPr/>
          <a:lstStyle/>
          <a:p>
            <a:pPr>
              <a:buNone/>
            </a:pPr>
            <a:endParaRPr lang="en-US" dirty="0"/>
          </a:p>
        </p:txBody>
      </p:sp>
      <p:pic>
        <p:nvPicPr>
          <p:cNvPr id="4" name="Picture 3" descr="heat-and-smoke-detector-90581.jpg"/>
          <p:cNvPicPr>
            <a:picLocks noChangeAspect="1"/>
          </p:cNvPicPr>
          <p:nvPr/>
        </p:nvPicPr>
        <p:blipFill>
          <a:blip r:embed="rId3" cstate="print"/>
          <a:stretch>
            <a:fillRect/>
          </a:stretch>
        </p:blipFill>
        <p:spPr>
          <a:xfrm>
            <a:off x="990600" y="1845734"/>
            <a:ext cx="6858000" cy="4402666"/>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Trigger Situations</a:t>
            </a:r>
          </a:p>
        </p:txBody>
      </p:sp>
      <p:sp>
        <p:nvSpPr>
          <p:cNvPr id="3" name="Content Placeholder 2"/>
          <p:cNvSpPr>
            <a:spLocks noGrp="1"/>
          </p:cNvSpPr>
          <p:nvPr>
            <p:ph sz="half" idx="1"/>
          </p:nvPr>
        </p:nvSpPr>
        <p:spPr/>
        <p:txBody>
          <a:bodyPr>
            <a:normAutofit/>
          </a:bodyPr>
          <a:lstStyle/>
          <a:p>
            <a:pPr marL="0" indent="0">
              <a:buNone/>
            </a:pPr>
            <a:r>
              <a:rPr lang="en-US" b="1" dirty="0"/>
              <a:t>SUDS     TRIGGER</a:t>
            </a:r>
          </a:p>
          <a:p>
            <a:pPr marL="0" indent="0">
              <a:buNone/>
            </a:pPr>
            <a:r>
              <a:rPr lang="en-US" dirty="0"/>
              <a:t>10       Meeting new people</a:t>
            </a:r>
          </a:p>
          <a:p>
            <a:pPr marL="0" indent="0">
              <a:buNone/>
            </a:pPr>
            <a:r>
              <a:rPr lang="en-US" dirty="0"/>
              <a:t>8         Eating in the cafeteria</a:t>
            </a:r>
          </a:p>
          <a:p>
            <a:pPr marL="0" indent="0">
              <a:buNone/>
            </a:pPr>
            <a:r>
              <a:rPr lang="en-US" dirty="0"/>
              <a:t>10       Giving a presentation</a:t>
            </a:r>
          </a:p>
          <a:p>
            <a:pPr marL="0" indent="0">
              <a:buNone/>
            </a:pPr>
            <a:r>
              <a:rPr lang="en-US" dirty="0"/>
              <a:t>7         Going to a party</a:t>
            </a:r>
          </a:p>
          <a:p>
            <a:pPr marL="0" indent="0">
              <a:buNone/>
            </a:pPr>
            <a:r>
              <a:rPr lang="en-US" dirty="0"/>
              <a:t>6         Go to a sporting event</a:t>
            </a:r>
          </a:p>
          <a:p>
            <a:pPr marL="0" indent="0">
              <a:buNone/>
            </a:pPr>
            <a:r>
              <a:rPr lang="en-US" dirty="0"/>
              <a:t>5         Answering the phone</a:t>
            </a:r>
          </a:p>
          <a:p>
            <a:pPr marL="0" indent="0">
              <a:buNone/>
            </a:pPr>
            <a:r>
              <a:rPr lang="en-US" dirty="0"/>
              <a:t>9         Answering a question 	in class</a:t>
            </a:r>
          </a:p>
        </p:txBody>
      </p:sp>
      <p:pic>
        <p:nvPicPr>
          <p:cNvPr id="5" name="Content Placeholder 4" descr="IMG_1247.JPG"/>
          <p:cNvPicPr>
            <a:picLocks noGrp="1" noChangeAspect="1"/>
          </p:cNvPicPr>
          <p:nvPr>
            <p:ph sz="half" idx="2"/>
          </p:nvPr>
        </p:nvPicPr>
        <p:blipFill>
          <a:blip r:embed="rId3" cstate="email">
            <a:extLst>
              <a:ext uri="{28A0092B-C50C-407E-A947-70E740481C1C}">
                <a14:useLocalDpi xmlns:a14="http://schemas.microsoft.com/office/drawing/2010/main" val="0"/>
              </a:ext>
            </a:extLst>
          </a:blip>
          <a:srcRect l="16538" r="16538"/>
          <a:stretch>
            <a:fillRect/>
          </a:stretch>
        </p:blip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Values-They need a reason to do hard work of facing fear</a:t>
            </a:r>
          </a:p>
        </p:txBody>
      </p:sp>
      <p:sp>
        <p:nvSpPr>
          <p:cNvPr id="3" name="Content Placeholder 2"/>
          <p:cNvSpPr>
            <a:spLocks noGrp="1"/>
          </p:cNvSpPr>
          <p:nvPr>
            <p:ph sz="half" idx="1"/>
          </p:nvPr>
        </p:nvSpPr>
        <p:spPr>
          <a:xfrm>
            <a:off x="822960" y="1845734"/>
            <a:ext cx="3703320" cy="3107266"/>
          </a:xfrm>
        </p:spPr>
        <p:txBody>
          <a:bodyPr/>
          <a:lstStyle/>
          <a:p>
            <a:pPr marL="0" indent="0">
              <a:buNone/>
            </a:pPr>
            <a:r>
              <a:rPr lang="en-US" dirty="0"/>
              <a:t>What is important to me? </a:t>
            </a:r>
          </a:p>
          <a:p>
            <a:pPr marL="514350" indent="-514350">
              <a:buFont typeface="+mj-lt"/>
              <a:buAutoNum type="arabicPeriod"/>
            </a:pPr>
            <a:r>
              <a:rPr lang="en-US" dirty="0"/>
              <a:t>Sports</a:t>
            </a:r>
          </a:p>
          <a:p>
            <a:pPr marL="457200" indent="-457200">
              <a:buFont typeface="+mj-lt"/>
              <a:buAutoNum type="arabicPeriod"/>
            </a:pPr>
            <a:r>
              <a:rPr lang="en-US" dirty="0"/>
              <a:t>Friends</a:t>
            </a:r>
          </a:p>
          <a:p>
            <a:pPr marL="514350" indent="-514350">
              <a:buFont typeface="+mj-lt"/>
              <a:buAutoNum type="arabicPeriod"/>
            </a:pPr>
            <a:r>
              <a:rPr lang="en-US" dirty="0"/>
              <a:t>Family</a:t>
            </a:r>
          </a:p>
          <a:p>
            <a:pPr marL="514350" indent="-514350">
              <a:buFont typeface="+mj-lt"/>
              <a:buAutoNum type="arabicPeriod"/>
            </a:pPr>
            <a:r>
              <a:rPr lang="en-US" dirty="0"/>
              <a:t>Education</a:t>
            </a:r>
          </a:p>
          <a:p>
            <a:pPr marL="514350" indent="-514350">
              <a:buFont typeface="+mj-lt"/>
              <a:buAutoNum type="arabicPeriod"/>
            </a:pPr>
            <a:r>
              <a:rPr lang="en-US" dirty="0"/>
              <a:t>Religion</a:t>
            </a:r>
          </a:p>
          <a:p>
            <a:endParaRPr lang="en-US" dirty="0"/>
          </a:p>
        </p:txBody>
      </p:sp>
      <p:sp>
        <p:nvSpPr>
          <p:cNvPr id="4" name="Content Placeholder 3"/>
          <p:cNvSpPr>
            <a:spLocks noGrp="1"/>
          </p:cNvSpPr>
          <p:nvPr>
            <p:ph sz="half" idx="2"/>
          </p:nvPr>
        </p:nvSpPr>
        <p:spPr>
          <a:xfrm>
            <a:off x="4663440" y="1845737"/>
            <a:ext cx="3703320" cy="3274904"/>
          </a:xfrm>
        </p:spPr>
        <p:txBody>
          <a:bodyPr/>
          <a:lstStyle/>
          <a:p>
            <a:pPr marL="0" indent="0">
              <a:buNone/>
            </a:pPr>
            <a:r>
              <a:rPr lang="en-US" dirty="0"/>
              <a:t>What does anxiety prevent?</a:t>
            </a:r>
          </a:p>
          <a:p>
            <a:pPr marL="514350" indent="-514350">
              <a:buFont typeface="+mj-lt"/>
              <a:buAutoNum type="arabicPeriod"/>
            </a:pPr>
            <a:r>
              <a:rPr lang="en-US" dirty="0"/>
              <a:t>Can’t go to events</a:t>
            </a:r>
          </a:p>
          <a:p>
            <a:pPr marL="514350" indent="-514350">
              <a:buFont typeface="+mj-lt"/>
              <a:buAutoNum type="arabicPeriod"/>
            </a:pPr>
            <a:r>
              <a:rPr lang="en-US" dirty="0"/>
              <a:t>No friends</a:t>
            </a:r>
          </a:p>
          <a:p>
            <a:pPr marL="514350" indent="-514350">
              <a:buFont typeface="+mj-lt"/>
              <a:buAutoNum type="arabicPeriod"/>
            </a:pPr>
            <a:r>
              <a:rPr lang="en-US" dirty="0"/>
              <a:t>Messing up family</a:t>
            </a:r>
          </a:p>
          <a:p>
            <a:pPr marL="514350" indent="-514350">
              <a:buFont typeface="+mj-lt"/>
              <a:buAutoNum type="arabicPeriod"/>
            </a:pPr>
            <a:r>
              <a:rPr lang="en-US" dirty="0"/>
              <a:t>Not in school</a:t>
            </a:r>
          </a:p>
          <a:p>
            <a:pPr marL="514350" indent="-514350">
              <a:buFont typeface="+mj-lt"/>
              <a:buAutoNum type="arabicPeriod"/>
            </a:pPr>
            <a:r>
              <a:rPr lang="en-US" dirty="0"/>
              <a:t>Can’t go to church</a:t>
            </a:r>
          </a:p>
        </p:txBody>
      </p:sp>
    </p:spTree>
    <p:extLst>
      <p:ext uri="{BB962C8B-B14F-4D97-AF65-F5344CB8AC3E}">
        <p14:creationId xmlns:p14="http://schemas.microsoft.com/office/powerpoint/2010/main" val="231289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10ACB-0C5D-4A82-8CB9-12F0BABA5798}"/>
              </a:ext>
            </a:extLst>
          </p:cNvPr>
          <p:cNvSpPr>
            <a:spLocks noGrp="1"/>
          </p:cNvSpPr>
          <p:nvPr>
            <p:ph type="title"/>
          </p:nvPr>
        </p:nvSpPr>
        <p:spPr/>
        <p:txBody>
          <a:bodyPr/>
          <a:lstStyle/>
          <a:p>
            <a:r>
              <a:rPr lang="en-US" dirty="0"/>
              <a:t>Exposure and Response Prevention</a:t>
            </a:r>
          </a:p>
        </p:txBody>
      </p:sp>
      <p:sp>
        <p:nvSpPr>
          <p:cNvPr id="3" name="Content Placeholder 2">
            <a:extLst>
              <a:ext uri="{FF2B5EF4-FFF2-40B4-BE49-F238E27FC236}">
                <a16:creationId xmlns:a16="http://schemas.microsoft.com/office/drawing/2014/main" id="{AB9339BB-AC7D-4663-96D6-C6948C612EFA}"/>
              </a:ext>
            </a:extLst>
          </p:cNvPr>
          <p:cNvSpPr>
            <a:spLocks noGrp="1"/>
          </p:cNvSpPr>
          <p:nvPr>
            <p:ph sz="half" idx="1"/>
          </p:nvPr>
        </p:nvSpPr>
        <p:spPr>
          <a:xfrm>
            <a:off x="822960" y="1845733"/>
            <a:ext cx="3703320" cy="4304809"/>
          </a:xfrm>
        </p:spPr>
        <p:txBody>
          <a:bodyPr>
            <a:normAutofit fontScale="85000" lnSpcReduction="20000"/>
          </a:bodyPr>
          <a:lstStyle/>
          <a:p>
            <a:pPr>
              <a:buFont typeface="Arial" panose="020B0604020202020204" pitchFamily="34" charset="0"/>
              <a:buChar char="•"/>
            </a:pPr>
            <a:r>
              <a:rPr lang="en-US" dirty="0"/>
              <a:t> Do the thing that scares you by bringing it closer and being curious</a:t>
            </a:r>
          </a:p>
          <a:p>
            <a:pPr>
              <a:buFont typeface="Arial" panose="020B0604020202020204" pitchFamily="34" charset="0"/>
              <a:buChar char="•"/>
            </a:pPr>
            <a:r>
              <a:rPr lang="en-US" dirty="0"/>
              <a:t> Accept that there will always be excuses and discomfort. If you listen to them your life will be small, if you do the harder thing you will grow and learn how to handle discomfort.</a:t>
            </a:r>
          </a:p>
          <a:p>
            <a:pPr>
              <a:buFont typeface="Arial" panose="020B0604020202020204" pitchFamily="34" charset="0"/>
              <a:buChar char="•"/>
            </a:pPr>
            <a:r>
              <a:rPr lang="en-US" dirty="0"/>
              <a:t> Start small or go big, either way you will get better.</a:t>
            </a:r>
          </a:p>
          <a:p>
            <a:pPr>
              <a:buFont typeface="Arial" panose="020B0604020202020204" pitchFamily="34" charset="0"/>
              <a:buChar char="•"/>
            </a:pPr>
            <a:r>
              <a:rPr lang="en-US" dirty="0"/>
              <a:t>Trust the process: Turning towards triggers, riding the wave of anxiety, waiting to respond until wise mind shows up.</a:t>
            </a:r>
          </a:p>
          <a:p>
            <a:pPr>
              <a:buFont typeface="Arial" panose="020B0604020202020204" pitchFamily="34" charset="0"/>
              <a:buChar char="•"/>
            </a:pPr>
            <a:r>
              <a:rPr lang="en-US" dirty="0"/>
              <a:t>Your brain will learn what you teach it as long as you are consistent, frequent and intense</a:t>
            </a:r>
          </a:p>
        </p:txBody>
      </p:sp>
      <p:pic>
        <p:nvPicPr>
          <p:cNvPr id="6" name="Content Placeholder 5">
            <a:extLst>
              <a:ext uri="{FF2B5EF4-FFF2-40B4-BE49-F238E27FC236}">
                <a16:creationId xmlns:a16="http://schemas.microsoft.com/office/drawing/2014/main" id="{B8B6B219-E68E-4C8D-8801-9BC2272D6696}"/>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928135" y="1737361"/>
            <a:ext cx="3522846" cy="4211052"/>
          </a:xfrm>
        </p:spPr>
      </p:pic>
    </p:spTree>
    <p:extLst>
      <p:ext uri="{BB962C8B-B14F-4D97-AF65-F5344CB8AC3E}">
        <p14:creationId xmlns:p14="http://schemas.microsoft.com/office/powerpoint/2010/main" val="1420050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3AC13-619A-448C-BB65-AC677DCEED86}"/>
              </a:ext>
            </a:extLst>
          </p:cNvPr>
          <p:cNvSpPr>
            <a:spLocks noGrp="1"/>
          </p:cNvSpPr>
          <p:nvPr>
            <p:ph type="title"/>
          </p:nvPr>
        </p:nvSpPr>
        <p:spPr/>
        <p:txBody>
          <a:bodyPr/>
          <a:lstStyle/>
          <a:p>
            <a:r>
              <a:rPr lang="en-US" dirty="0"/>
              <a:t>Goal: To Be Effective (not symptom free)</a:t>
            </a:r>
          </a:p>
        </p:txBody>
      </p:sp>
      <p:pic>
        <p:nvPicPr>
          <p:cNvPr id="5" name="Content Placeholder 4">
            <a:extLst>
              <a:ext uri="{FF2B5EF4-FFF2-40B4-BE49-F238E27FC236}">
                <a16:creationId xmlns:a16="http://schemas.microsoft.com/office/drawing/2014/main" id="{2D848141-77C5-4398-BE85-0B47B832EE2A}"/>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52500" y="1898227"/>
            <a:ext cx="7239000" cy="4214706"/>
          </a:xfrm>
        </p:spPr>
      </p:pic>
    </p:spTree>
    <p:extLst>
      <p:ext uri="{BB962C8B-B14F-4D97-AF65-F5344CB8AC3E}">
        <p14:creationId xmlns:p14="http://schemas.microsoft.com/office/powerpoint/2010/main" val="409944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329A7-0EAF-431B-AE46-2077A44EF415}"/>
              </a:ext>
            </a:extLst>
          </p:cNvPr>
          <p:cNvSpPr>
            <a:spLocks noGrp="1"/>
          </p:cNvSpPr>
          <p:nvPr>
            <p:ph type="title"/>
          </p:nvPr>
        </p:nvSpPr>
        <p:spPr/>
        <p:txBody>
          <a:bodyPr/>
          <a:lstStyle/>
          <a:p>
            <a:r>
              <a:rPr lang="en-US" dirty="0"/>
              <a:t>I Can Handle It!</a:t>
            </a:r>
          </a:p>
        </p:txBody>
      </p:sp>
      <p:pic>
        <p:nvPicPr>
          <p:cNvPr id="5" name="Content Placeholder 4">
            <a:extLst>
              <a:ext uri="{FF2B5EF4-FFF2-40B4-BE49-F238E27FC236}">
                <a16:creationId xmlns:a16="http://schemas.microsoft.com/office/drawing/2014/main" id="{41F9CB38-5BDB-4BED-9B15-05AA959E6CC1}"/>
              </a:ext>
            </a:extLst>
          </p:cNvPr>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3460750" y="2110176"/>
            <a:ext cx="5008563" cy="2501123"/>
          </a:xfrm>
        </p:spPr>
      </p:pic>
      <p:sp>
        <p:nvSpPr>
          <p:cNvPr id="3" name="Text Placeholder 2">
            <a:extLst>
              <a:ext uri="{FF2B5EF4-FFF2-40B4-BE49-F238E27FC236}">
                <a16:creationId xmlns:a16="http://schemas.microsoft.com/office/drawing/2014/main" id="{06425F7B-A307-45B4-8512-985AF2B20D83}"/>
              </a:ext>
            </a:extLst>
          </p:cNvPr>
          <p:cNvSpPr>
            <a:spLocks noGrp="1"/>
          </p:cNvSpPr>
          <p:nvPr>
            <p:ph type="body" sz="half" idx="2"/>
          </p:nvPr>
        </p:nvSpPr>
        <p:spPr/>
        <p:txBody>
          <a:bodyPr/>
          <a:lstStyle/>
          <a:p>
            <a:r>
              <a:rPr lang="en-US" dirty="0"/>
              <a:t>UNCERTAINTY</a:t>
            </a:r>
          </a:p>
          <a:p>
            <a:r>
              <a:rPr lang="en-US" dirty="0"/>
              <a:t>DISTRESS</a:t>
            </a:r>
          </a:p>
        </p:txBody>
      </p:sp>
    </p:spTree>
    <p:extLst>
      <p:ext uri="{BB962C8B-B14F-4D97-AF65-F5344CB8AC3E}">
        <p14:creationId xmlns:p14="http://schemas.microsoft.com/office/powerpoint/2010/main" val="23012688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533" y="287867"/>
            <a:ext cx="7613227" cy="1337733"/>
          </a:xfrm>
        </p:spPr>
        <p:txBody>
          <a:bodyPr/>
          <a:lstStyle/>
          <a:p>
            <a:pPr algn="ctr"/>
            <a:r>
              <a:rPr lang="en-US" dirty="0"/>
              <a:t>Changing the way we think…</a:t>
            </a: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2800" dirty="0"/>
              <a:t>Anticipatory Anxiety</a:t>
            </a:r>
          </a:p>
          <a:p>
            <a:pPr marL="457200" indent="-457200">
              <a:buFont typeface="+mj-lt"/>
              <a:buAutoNum type="arabicPeriod"/>
            </a:pPr>
            <a:r>
              <a:rPr lang="en-US" sz="2800" dirty="0"/>
              <a:t>Automatic Thoughts</a:t>
            </a:r>
          </a:p>
          <a:p>
            <a:pPr marL="457200" indent="-457200">
              <a:buFont typeface="+mj-lt"/>
              <a:buAutoNum type="arabicPeriod"/>
            </a:pPr>
            <a:r>
              <a:rPr lang="en-US" sz="2800" dirty="0"/>
              <a:t>Cognitive Distortions</a:t>
            </a:r>
          </a:p>
          <a:p>
            <a:pPr marL="457200" indent="-457200">
              <a:buFont typeface="+mj-lt"/>
              <a:buAutoNum type="arabicPeriod"/>
            </a:pPr>
            <a:r>
              <a:rPr lang="en-US" sz="2800" dirty="0"/>
              <a:t>Bossing Back</a:t>
            </a:r>
          </a:p>
          <a:p>
            <a:pPr marL="457200" indent="-457200">
              <a:buFont typeface="+mj-lt"/>
              <a:buAutoNum type="arabicPeriod"/>
            </a:pPr>
            <a:r>
              <a:rPr lang="en-US" sz="2800" dirty="0"/>
              <a:t>Just a Thought</a:t>
            </a:r>
          </a:p>
          <a:p>
            <a:pPr marL="457200" indent="-457200">
              <a:buFont typeface="+mj-lt"/>
              <a:buAutoNum type="arabicPeriod"/>
            </a:pPr>
            <a:r>
              <a:rPr lang="en-US" sz="2800" dirty="0"/>
              <a:t>Bring it On</a:t>
            </a:r>
          </a:p>
        </p:txBody>
      </p:sp>
    </p:spTree>
    <p:extLst>
      <p:ext uri="{BB962C8B-B14F-4D97-AF65-F5344CB8AC3E}">
        <p14:creationId xmlns:p14="http://schemas.microsoft.com/office/powerpoint/2010/main" val="2738176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11392-1BC7-4845-B26C-29BFA688106A}"/>
              </a:ext>
            </a:extLst>
          </p:cNvPr>
          <p:cNvSpPr>
            <a:spLocks noGrp="1"/>
          </p:cNvSpPr>
          <p:nvPr>
            <p:ph type="title"/>
          </p:nvPr>
        </p:nvSpPr>
        <p:spPr/>
        <p:txBody>
          <a:bodyPr/>
          <a:lstStyle/>
          <a:p>
            <a:r>
              <a:rPr lang="en-US" dirty="0"/>
              <a:t>Anticipatory Anxiety</a:t>
            </a:r>
          </a:p>
        </p:txBody>
      </p:sp>
      <p:sp>
        <p:nvSpPr>
          <p:cNvPr id="3" name="Content Placeholder 2">
            <a:extLst>
              <a:ext uri="{FF2B5EF4-FFF2-40B4-BE49-F238E27FC236}">
                <a16:creationId xmlns:a16="http://schemas.microsoft.com/office/drawing/2014/main" id="{C1EE39B6-5424-4FD4-AB02-F05B5F8039BE}"/>
              </a:ext>
            </a:extLst>
          </p:cNvPr>
          <p:cNvSpPr>
            <a:spLocks noGrp="1"/>
          </p:cNvSpPr>
          <p:nvPr>
            <p:ph idx="1"/>
          </p:nvPr>
        </p:nvSpPr>
        <p:spPr/>
        <p:txBody>
          <a:bodyPr/>
          <a:lstStyle/>
          <a:p>
            <a:pPr>
              <a:buFont typeface="Arial" panose="020B0604020202020204" pitchFamily="34" charset="0"/>
              <a:buChar char="•"/>
            </a:pPr>
            <a:r>
              <a:rPr lang="en-US" sz="2400" dirty="0"/>
              <a:t>The only way your brain can prevent you from going into danger</a:t>
            </a:r>
          </a:p>
          <a:p>
            <a:pPr>
              <a:buFont typeface="Arial" panose="020B0604020202020204" pitchFamily="34" charset="0"/>
              <a:buChar char="•"/>
            </a:pPr>
            <a:r>
              <a:rPr lang="en-US" sz="2400" dirty="0"/>
              <a:t>The strongest experience with anxiety is before you do the thing that causes anxiety </a:t>
            </a:r>
          </a:p>
          <a:p>
            <a:pPr>
              <a:buFont typeface="Arial" panose="020B0604020202020204" pitchFamily="34" charset="0"/>
              <a:buChar char="•"/>
            </a:pPr>
            <a:r>
              <a:rPr lang="en-US" sz="2400" dirty="0"/>
              <a:t> Tell yourself, “Of course I feel anxious, I am about to do something that is uncomfortable!”</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304612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Challenging Automatic Thoughts</a:t>
            </a:r>
          </a:p>
        </p:txBody>
      </p:sp>
      <p:sp>
        <p:nvSpPr>
          <p:cNvPr id="3" name="Content Placeholder 2"/>
          <p:cNvSpPr>
            <a:spLocks noGrp="1"/>
          </p:cNvSpPr>
          <p:nvPr>
            <p:ph idx="1"/>
          </p:nvPr>
        </p:nvSpPr>
        <p:spPr/>
        <p:txBody>
          <a:bodyPr>
            <a:noAutofit/>
          </a:bodyPr>
          <a:lstStyle/>
          <a:p>
            <a:r>
              <a:rPr lang="en-US" sz="1800" dirty="0"/>
              <a:t>Getting the (wrong)  information: (resistance)</a:t>
            </a:r>
          </a:p>
          <a:p>
            <a:pPr marL="566928" lvl="3" indent="0">
              <a:buNone/>
            </a:pPr>
            <a:r>
              <a:rPr lang="en-US" sz="1800" dirty="0"/>
              <a:t>	</a:t>
            </a:r>
            <a:r>
              <a:rPr lang="en-US" sz="1800" b="1" dirty="0"/>
              <a:t>Situation:</a:t>
            </a:r>
            <a:r>
              <a:rPr lang="en-US" sz="1800" dirty="0"/>
              <a:t>  I went to the football game with some kids.</a:t>
            </a:r>
          </a:p>
          <a:p>
            <a:pPr marL="201168" lvl="1" indent="0">
              <a:buNone/>
            </a:pPr>
            <a:r>
              <a:rPr lang="en-US" dirty="0"/>
              <a:t>	</a:t>
            </a:r>
            <a:r>
              <a:rPr lang="en-US" b="1" dirty="0"/>
              <a:t>Action:</a:t>
            </a:r>
            <a:r>
              <a:rPr lang="en-US" dirty="0"/>
              <a:t>  Kathy started talking to Jen and I didn’t talk.</a:t>
            </a:r>
          </a:p>
          <a:p>
            <a:pPr marL="201168" lvl="1" indent="0">
              <a:buNone/>
            </a:pPr>
            <a:r>
              <a:rPr lang="en-US" dirty="0"/>
              <a:t>	</a:t>
            </a:r>
            <a:r>
              <a:rPr lang="en-US" b="1" dirty="0"/>
              <a:t>Automatic Thought:</a:t>
            </a:r>
            <a:r>
              <a:rPr lang="en-US" dirty="0"/>
              <a:t> Talking to people sucks. I can’t do 	this. I look stupid. They don’t even like me.</a:t>
            </a:r>
          </a:p>
          <a:p>
            <a:pPr marL="201168" lvl="1" indent="0">
              <a:buNone/>
            </a:pPr>
            <a:r>
              <a:rPr lang="en-US" dirty="0"/>
              <a:t>	</a:t>
            </a:r>
            <a:r>
              <a:rPr lang="en-US" b="1" dirty="0"/>
              <a:t>Feeling:</a:t>
            </a:r>
            <a:r>
              <a:rPr lang="en-US" dirty="0"/>
              <a:t> I feel like an idiot. I shouldn’t have gone.</a:t>
            </a:r>
          </a:p>
          <a:p>
            <a:r>
              <a:rPr lang="en-US" sz="1800" dirty="0"/>
              <a:t>Challenging Automatic Thoughts: (acceptance)</a:t>
            </a:r>
          </a:p>
          <a:p>
            <a:pPr marL="201168" lvl="1" indent="0">
              <a:buNone/>
            </a:pPr>
            <a:r>
              <a:rPr lang="en-US" b="1" dirty="0"/>
              <a:t>	Rational Thought:</a:t>
            </a:r>
            <a:r>
              <a:rPr lang="en-US" dirty="0"/>
              <a:t> I have difficulty talking to people. I did do this even if it felt bad and wasn’t perfect. I don’t know how I looked, I only know I felt anxious. I will have to wait to see if they like me.</a:t>
            </a:r>
          </a:p>
          <a:p>
            <a:pPr marL="201168" lvl="1" indent="0">
              <a:buNone/>
            </a:pPr>
            <a:r>
              <a:rPr lang="en-US" b="1" dirty="0"/>
              <a:t>	Action:</a:t>
            </a:r>
            <a:r>
              <a:rPr lang="en-US" dirty="0"/>
              <a:t> I will text them and tell them I had fun with them. </a:t>
            </a:r>
          </a:p>
          <a:p>
            <a:pPr marL="201168" lvl="1" indent="0">
              <a:buNone/>
            </a:pPr>
            <a:r>
              <a:rPr lang="en-US" b="1" dirty="0"/>
              <a:t>	Feeling: </a:t>
            </a:r>
            <a:r>
              <a:rPr lang="en-US" dirty="0"/>
              <a:t>Proud I went even though it was hard</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Speaker Disclosure:</a:t>
            </a:r>
            <a:br>
              <a:rPr lang="en-US" dirty="0"/>
            </a:br>
            <a:endParaRPr lang="en-US" dirty="0"/>
          </a:p>
        </p:txBody>
      </p:sp>
      <p:sp>
        <p:nvSpPr>
          <p:cNvPr id="3" name="Content Placeholder 2"/>
          <p:cNvSpPr>
            <a:spLocks noGrp="1"/>
          </p:cNvSpPr>
          <p:nvPr>
            <p:ph idx="1"/>
          </p:nvPr>
        </p:nvSpPr>
        <p:spPr/>
        <p:txBody>
          <a:bodyPr/>
          <a:lstStyle/>
          <a:p>
            <a:r>
              <a:rPr lang="en-US" dirty="0"/>
              <a:t>Financial: Kimberly Morrow is in private practice. She receives a speaking honorarium from PESI, Inc. She sells courses on AnxietyTraining.com.</a:t>
            </a:r>
          </a:p>
          <a:p>
            <a:r>
              <a:rPr lang="en-US" dirty="0"/>
              <a:t>Nonfinancial: Kimberly Morrow is a member of the National Association of Social Workers, the Anxiety and Depression Association of America, and the International Obsessive- Compulsive Foundation.</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4404F-269F-4812-BBA9-329FC8256DDC}"/>
              </a:ext>
            </a:extLst>
          </p:cNvPr>
          <p:cNvSpPr>
            <a:spLocks noGrp="1"/>
          </p:cNvSpPr>
          <p:nvPr>
            <p:ph type="title"/>
          </p:nvPr>
        </p:nvSpPr>
        <p:spPr/>
        <p:txBody>
          <a:bodyPr/>
          <a:lstStyle/>
          <a:p>
            <a:r>
              <a:rPr lang="en-US" dirty="0"/>
              <a:t>Cognitive Distortions</a:t>
            </a:r>
          </a:p>
        </p:txBody>
      </p:sp>
      <p:sp>
        <p:nvSpPr>
          <p:cNvPr id="3" name="Content Placeholder 2">
            <a:extLst>
              <a:ext uri="{FF2B5EF4-FFF2-40B4-BE49-F238E27FC236}">
                <a16:creationId xmlns:a16="http://schemas.microsoft.com/office/drawing/2014/main" id="{FA6B674A-B100-47E6-AE83-A488213A0BEF}"/>
              </a:ext>
            </a:extLst>
          </p:cNvPr>
          <p:cNvSpPr>
            <a:spLocks noGrp="1"/>
          </p:cNvSpPr>
          <p:nvPr>
            <p:ph idx="1"/>
          </p:nvPr>
        </p:nvSpPr>
        <p:spPr/>
        <p:txBody>
          <a:bodyPr>
            <a:normAutofit/>
          </a:bodyPr>
          <a:lstStyle/>
          <a:p>
            <a:pPr>
              <a:buFont typeface="Arial" panose="020B0604020202020204" pitchFamily="34" charset="0"/>
              <a:buChar char="•"/>
            </a:pPr>
            <a:r>
              <a:rPr lang="en-US" sz="2800" dirty="0"/>
              <a:t>Just because I think it doesn’t make it true</a:t>
            </a:r>
          </a:p>
          <a:p>
            <a:pPr>
              <a:buFont typeface="Arial" panose="020B0604020202020204" pitchFamily="34" charset="0"/>
              <a:buChar char="•"/>
            </a:pPr>
            <a:r>
              <a:rPr lang="en-US" sz="2800" dirty="0"/>
              <a:t>Just because I feel it doesn’t make it dangerous</a:t>
            </a:r>
          </a:p>
          <a:p>
            <a:pPr>
              <a:buFont typeface="Arial" panose="020B0604020202020204" pitchFamily="34" charset="0"/>
              <a:buChar char="•"/>
            </a:pPr>
            <a:r>
              <a:rPr lang="en-US" sz="2800" dirty="0"/>
              <a:t>Our glitchy brains give us bad information-our mistake is taking action steps on these distorted thoughts</a:t>
            </a:r>
          </a:p>
          <a:p>
            <a:pPr>
              <a:buFont typeface="Arial" panose="020B0604020202020204" pitchFamily="34" charset="0"/>
              <a:buChar char="•"/>
            </a:pPr>
            <a:r>
              <a:rPr lang="en-US" sz="2800" dirty="0"/>
              <a:t>Our goal is to take action steps towards what we value</a:t>
            </a:r>
          </a:p>
        </p:txBody>
      </p:sp>
    </p:spTree>
    <p:extLst>
      <p:ext uri="{BB962C8B-B14F-4D97-AF65-F5344CB8AC3E}">
        <p14:creationId xmlns:p14="http://schemas.microsoft.com/office/powerpoint/2010/main" val="3910084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Bossing Back</a:t>
            </a:r>
          </a:p>
        </p:txBody>
      </p:sp>
      <p:sp>
        <p:nvSpPr>
          <p:cNvPr id="3" name="Content Placeholder 2"/>
          <p:cNvSpPr>
            <a:spLocks noGrp="1"/>
          </p:cNvSpPr>
          <p:nvPr>
            <p:ph idx="1"/>
          </p:nvPr>
        </p:nvSpPr>
        <p:spPr/>
        <p:txBody>
          <a:bodyPr>
            <a:normAutofit fontScale="92500" lnSpcReduction="10000"/>
          </a:bodyPr>
          <a:lstStyle/>
          <a:p>
            <a:pPr>
              <a:buFont typeface="Arial" pitchFamily="34" charset="0"/>
              <a:buChar char="•"/>
            </a:pPr>
            <a:r>
              <a:rPr lang="en-US" sz="3200" dirty="0"/>
              <a:t>Help them change the way they talk to anxiety so they are in the driver’s seat.</a:t>
            </a:r>
          </a:p>
          <a:p>
            <a:pPr lvl="1">
              <a:buFont typeface="Arial" pitchFamily="34" charset="0"/>
              <a:buChar char="•"/>
            </a:pPr>
            <a:r>
              <a:rPr lang="en-US" sz="3000" dirty="0"/>
              <a:t>“That’s anxiety, it doesn’t deserve a response!”</a:t>
            </a:r>
          </a:p>
          <a:p>
            <a:pPr lvl="1">
              <a:buFont typeface="Arial" pitchFamily="34" charset="0"/>
              <a:buChar char="•"/>
            </a:pPr>
            <a:r>
              <a:rPr lang="en-US" sz="3000" dirty="0"/>
              <a:t> “You’re not helping me. I’m going to ignore you.”</a:t>
            </a:r>
          </a:p>
          <a:p>
            <a:pPr>
              <a:buFont typeface="Arial" pitchFamily="34" charset="0"/>
              <a:buChar char="•"/>
            </a:pPr>
            <a:r>
              <a:rPr lang="en-US" sz="3200" dirty="0"/>
              <a:t>Change the way you talk to the student: I hope you feel anxious today! (wink, wink)</a:t>
            </a:r>
          </a:p>
          <a:p>
            <a:pPr marL="0" indent="0">
              <a:buNone/>
            </a:pPr>
            <a:endParaRPr lang="en-US" sz="3200" dirty="0"/>
          </a:p>
          <a:p>
            <a:pPr marL="0" indent="0">
              <a:buNone/>
            </a:pPr>
            <a:endParaRPr lang="en-US" sz="3200" dirty="0"/>
          </a:p>
          <a:p>
            <a:pPr>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357C4-E868-43F8-A52B-CA067333BCDB}"/>
              </a:ext>
            </a:extLst>
          </p:cNvPr>
          <p:cNvSpPr>
            <a:spLocks noGrp="1"/>
          </p:cNvSpPr>
          <p:nvPr>
            <p:ph type="title"/>
          </p:nvPr>
        </p:nvSpPr>
        <p:spPr/>
        <p:txBody>
          <a:bodyPr/>
          <a:lstStyle/>
          <a:p>
            <a:r>
              <a:rPr lang="en-US" dirty="0"/>
              <a:t>Staying present</a:t>
            </a:r>
          </a:p>
        </p:txBody>
      </p:sp>
      <p:sp>
        <p:nvSpPr>
          <p:cNvPr id="3" name="Content Placeholder 2">
            <a:extLst>
              <a:ext uri="{FF2B5EF4-FFF2-40B4-BE49-F238E27FC236}">
                <a16:creationId xmlns:a16="http://schemas.microsoft.com/office/drawing/2014/main" id="{D47E9D36-2540-477A-B4A1-1F4299CA7DC6}"/>
              </a:ext>
            </a:extLst>
          </p:cNvPr>
          <p:cNvSpPr>
            <a:spLocks noGrp="1"/>
          </p:cNvSpPr>
          <p:nvPr>
            <p:ph idx="1"/>
          </p:nvPr>
        </p:nvSpPr>
        <p:spPr/>
        <p:txBody>
          <a:bodyPr>
            <a:normAutofit/>
          </a:bodyPr>
          <a:lstStyle/>
          <a:p>
            <a:pPr>
              <a:buFont typeface="Arial" panose="020B0604020202020204" pitchFamily="34" charset="0"/>
              <a:buChar char="•"/>
            </a:pPr>
            <a:r>
              <a:rPr lang="en-US" sz="3200" dirty="0"/>
              <a:t>Label</a:t>
            </a:r>
          </a:p>
          <a:p>
            <a:pPr lvl="1">
              <a:buFont typeface="Arial" panose="020B0604020202020204" pitchFamily="34" charset="0"/>
              <a:buChar char="•"/>
            </a:pPr>
            <a:r>
              <a:rPr lang="en-US" sz="3000" dirty="0"/>
              <a:t>Just a worry.</a:t>
            </a:r>
          </a:p>
          <a:p>
            <a:pPr lvl="1">
              <a:buFont typeface="Arial" panose="020B0604020202020204" pitchFamily="34" charset="0"/>
              <a:buChar char="•"/>
            </a:pPr>
            <a:r>
              <a:rPr lang="en-US" sz="3000" dirty="0"/>
              <a:t>Just a fear.</a:t>
            </a:r>
          </a:p>
          <a:p>
            <a:pPr lvl="1">
              <a:buFont typeface="Arial" panose="020B0604020202020204" pitchFamily="34" charset="0"/>
              <a:buChar char="•"/>
            </a:pPr>
            <a:r>
              <a:rPr lang="en-US" sz="3000" dirty="0"/>
              <a:t>Just a feeling.</a:t>
            </a:r>
          </a:p>
          <a:p>
            <a:pPr>
              <a:buFont typeface="Arial" panose="020B0604020202020204" pitchFamily="34" charset="0"/>
              <a:buChar char="•"/>
            </a:pPr>
            <a:r>
              <a:rPr lang="en-US" sz="3200" dirty="0"/>
              <a:t>What if…What is</a:t>
            </a:r>
          </a:p>
          <a:p>
            <a:pPr lvl="1">
              <a:buFont typeface="Arial" panose="020B0604020202020204" pitchFamily="34" charset="0"/>
              <a:buChar char="•"/>
            </a:pPr>
            <a:r>
              <a:rPr lang="en-US" sz="3000" dirty="0"/>
              <a:t>“I’m not having a conversation about the future, right now I am studying.”</a:t>
            </a:r>
          </a:p>
          <a:p>
            <a:pPr lvl="1">
              <a:buFont typeface="Arial" panose="020B0604020202020204" pitchFamily="34" charset="0"/>
              <a:buChar char="•"/>
            </a:pPr>
            <a:r>
              <a:rPr lang="en-US" sz="3000" dirty="0"/>
              <a:t>Stick to the facts not the fears</a:t>
            </a:r>
          </a:p>
        </p:txBody>
      </p:sp>
    </p:spTree>
    <p:extLst>
      <p:ext uri="{BB962C8B-B14F-4D97-AF65-F5344CB8AC3E}">
        <p14:creationId xmlns:p14="http://schemas.microsoft.com/office/powerpoint/2010/main" val="32276040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22833-11B3-4033-BC77-4091CCB59973}"/>
              </a:ext>
            </a:extLst>
          </p:cNvPr>
          <p:cNvSpPr>
            <a:spLocks noGrp="1"/>
          </p:cNvSpPr>
          <p:nvPr>
            <p:ph type="title"/>
          </p:nvPr>
        </p:nvSpPr>
        <p:spPr/>
        <p:txBody>
          <a:bodyPr/>
          <a:lstStyle/>
          <a:p>
            <a:r>
              <a:rPr lang="en-US" dirty="0"/>
              <a:t>Bring It On!</a:t>
            </a:r>
          </a:p>
        </p:txBody>
      </p:sp>
      <p:sp>
        <p:nvSpPr>
          <p:cNvPr id="3" name="Content Placeholder 2">
            <a:extLst>
              <a:ext uri="{FF2B5EF4-FFF2-40B4-BE49-F238E27FC236}">
                <a16:creationId xmlns:a16="http://schemas.microsoft.com/office/drawing/2014/main" id="{A1448120-2F0A-4754-ADF1-DAE6B704A996}"/>
              </a:ext>
            </a:extLst>
          </p:cNvPr>
          <p:cNvSpPr>
            <a:spLocks noGrp="1"/>
          </p:cNvSpPr>
          <p:nvPr>
            <p:ph idx="1"/>
          </p:nvPr>
        </p:nvSpPr>
        <p:spPr/>
        <p:txBody>
          <a:bodyPr>
            <a:normAutofit fontScale="92500" lnSpcReduction="20000"/>
          </a:bodyPr>
          <a:lstStyle/>
          <a:p>
            <a:pPr>
              <a:buFont typeface="Arial" panose="020B0604020202020204" pitchFamily="34" charset="0"/>
              <a:buChar char="•"/>
            </a:pPr>
            <a:r>
              <a:rPr lang="en-US" sz="2800" dirty="0"/>
              <a:t>Chase after the fear</a:t>
            </a:r>
          </a:p>
          <a:p>
            <a:pPr>
              <a:buFont typeface="Arial" panose="020B0604020202020204" pitchFamily="34" charset="0"/>
              <a:buChar char="•"/>
            </a:pPr>
            <a:r>
              <a:rPr lang="en-US" sz="2800" dirty="0"/>
              <a:t>If you want to think about it less, think about it more to teach your brain it’s just a thought and you can handle it</a:t>
            </a:r>
          </a:p>
          <a:p>
            <a:pPr>
              <a:buFont typeface="Arial" panose="020B0604020202020204" pitchFamily="34" charset="0"/>
              <a:buChar char="•"/>
            </a:pPr>
            <a:r>
              <a:rPr lang="en-US" sz="2800" dirty="0"/>
              <a:t>Be curious and bring the fear closer</a:t>
            </a:r>
          </a:p>
          <a:p>
            <a:pPr>
              <a:buFont typeface="Arial" panose="020B0604020202020204" pitchFamily="34" charset="0"/>
              <a:buChar char="•"/>
            </a:pPr>
            <a:r>
              <a:rPr lang="en-US" sz="2800" dirty="0"/>
              <a:t>“I’m going to the mall with my friends. I hope I feel anxiety because that will give me a chance to teach my brain that I can handle it!”</a:t>
            </a:r>
          </a:p>
          <a:p>
            <a:pPr>
              <a:buFont typeface="Arial" panose="020B0604020202020204" pitchFamily="34" charset="0"/>
              <a:buChar char="•"/>
            </a:pPr>
            <a:r>
              <a:rPr lang="en-US" sz="2800" dirty="0"/>
              <a:t>“I’m not going to hand in my assignment so I can learn how to handle getting into trouble!”</a:t>
            </a:r>
          </a:p>
        </p:txBody>
      </p:sp>
    </p:spTree>
    <p:extLst>
      <p:ext uri="{BB962C8B-B14F-4D97-AF65-F5344CB8AC3E}">
        <p14:creationId xmlns:p14="http://schemas.microsoft.com/office/powerpoint/2010/main" val="2861651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1CB6E-BDA5-47C4-8F81-53985D27A78D}"/>
              </a:ext>
            </a:extLst>
          </p:cNvPr>
          <p:cNvSpPr>
            <a:spLocks noGrp="1"/>
          </p:cNvSpPr>
          <p:nvPr>
            <p:ph type="title"/>
          </p:nvPr>
        </p:nvSpPr>
        <p:spPr/>
        <p:txBody>
          <a:bodyPr/>
          <a:lstStyle/>
          <a:p>
            <a:r>
              <a:rPr lang="en-US" dirty="0"/>
              <a:t>Climb Over Obstacles</a:t>
            </a:r>
          </a:p>
        </p:txBody>
      </p:sp>
      <p:pic>
        <p:nvPicPr>
          <p:cNvPr id="5" name="Content Placeholder 4">
            <a:extLst>
              <a:ext uri="{FF2B5EF4-FFF2-40B4-BE49-F238E27FC236}">
                <a16:creationId xmlns:a16="http://schemas.microsoft.com/office/drawing/2014/main" id="{1065640A-7207-4667-B7DF-25799FCD4AAC}"/>
              </a:ext>
            </a:extLst>
          </p:cNvPr>
          <p:cNvPicPr>
            <a:picLocks noGrp="1" noChangeAspect="1"/>
          </p:cNvPicPr>
          <p:nvPr>
            <p:ph type="pic" idx="1"/>
          </p:nvPr>
        </p:nvPicPr>
        <p:blipFill>
          <a:blip r:embed="rId3">
            <a:extLst>
              <a:ext uri="{28A0092B-C50C-407E-A947-70E740481C1C}">
                <a14:useLocalDpi xmlns:a14="http://schemas.microsoft.com/office/drawing/2010/main" val="0"/>
              </a:ext>
            </a:extLst>
          </a:blip>
          <a:srcRect t="4794" b="4794"/>
          <a:stretch>
            <a:fillRect/>
          </a:stretch>
        </p:blipFill>
        <p:spPr/>
      </p:pic>
      <p:sp>
        <p:nvSpPr>
          <p:cNvPr id="3" name="Text Placeholder 2">
            <a:extLst>
              <a:ext uri="{FF2B5EF4-FFF2-40B4-BE49-F238E27FC236}">
                <a16:creationId xmlns:a16="http://schemas.microsoft.com/office/drawing/2014/main" id="{15276CA9-DDA0-4EBF-822E-D3F244644056}"/>
              </a:ext>
            </a:extLst>
          </p:cNvPr>
          <p:cNvSpPr>
            <a:spLocks noGrp="1"/>
          </p:cNvSpPr>
          <p:nvPr>
            <p:ph type="body" sz="half" idx="2"/>
          </p:nvPr>
        </p:nvSpPr>
        <p:spPr>
          <a:xfrm>
            <a:off x="822959" y="5907024"/>
            <a:ext cx="7589520" cy="382458"/>
          </a:xfrm>
        </p:spPr>
        <p:txBody>
          <a:bodyPr>
            <a:normAutofit fontScale="92500" lnSpcReduction="20000"/>
          </a:bodyPr>
          <a:lstStyle/>
          <a:p>
            <a:r>
              <a:rPr lang="en-US" dirty="0"/>
              <a:t>Don’t wait for it to feel better…..</a:t>
            </a:r>
          </a:p>
          <a:p>
            <a:r>
              <a:rPr lang="en-US" dirty="0"/>
              <a:t>Identify the obstacles and help them to climb over</a:t>
            </a:r>
          </a:p>
        </p:txBody>
      </p:sp>
    </p:spTree>
    <p:extLst>
      <p:ext uri="{BB962C8B-B14F-4D97-AF65-F5344CB8AC3E}">
        <p14:creationId xmlns:p14="http://schemas.microsoft.com/office/powerpoint/2010/main" val="11524330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4076AD2-5951-410F-A526-C3CCE9A18BC0}"/>
              </a:ext>
            </a:extLst>
          </p:cNvPr>
          <p:cNvSpPr>
            <a:spLocks noGrp="1"/>
          </p:cNvSpPr>
          <p:nvPr>
            <p:ph type="title"/>
          </p:nvPr>
        </p:nvSpPr>
        <p:spPr/>
        <p:txBody>
          <a:bodyPr/>
          <a:lstStyle/>
          <a:p>
            <a:r>
              <a:rPr lang="en-US" dirty="0"/>
              <a:t>Safety Behaviors</a:t>
            </a:r>
          </a:p>
        </p:txBody>
      </p:sp>
      <p:sp>
        <p:nvSpPr>
          <p:cNvPr id="6" name="Content Placeholder 5">
            <a:extLst>
              <a:ext uri="{FF2B5EF4-FFF2-40B4-BE49-F238E27FC236}">
                <a16:creationId xmlns:a16="http://schemas.microsoft.com/office/drawing/2014/main" id="{25316135-9971-4FF6-B8BF-D040D63C4DD5}"/>
              </a:ext>
            </a:extLst>
          </p:cNvPr>
          <p:cNvSpPr>
            <a:spLocks noGrp="1"/>
          </p:cNvSpPr>
          <p:nvPr>
            <p:ph idx="1"/>
          </p:nvPr>
        </p:nvSpPr>
        <p:spPr/>
        <p:txBody>
          <a:bodyPr/>
          <a:lstStyle/>
          <a:p>
            <a:pPr>
              <a:buFont typeface="Arial" panose="020B0604020202020204" pitchFamily="34" charset="0"/>
              <a:buChar char="•"/>
            </a:pPr>
            <a:r>
              <a:rPr lang="en-US" dirty="0"/>
              <a:t> </a:t>
            </a:r>
            <a:r>
              <a:rPr lang="en-US" sz="2400" dirty="0"/>
              <a:t>Help them to stop using these:</a:t>
            </a:r>
          </a:p>
          <a:p>
            <a:pPr lvl="1">
              <a:buFont typeface="Arial" panose="020B0604020202020204" pitchFamily="34" charset="0"/>
              <a:buChar char="•"/>
            </a:pPr>
            <a:r>
              <a:rPr lang="en-US" sz="2400" dirty="0"/>
              <a:t>Going to the bathroom multiple times</a:t>
            </a:r>
          </a:p>
          <a:p>
            <a:pPr lvl="1">
              <a:buFont typeface="Arial" panose="020B0604020202020204" pitchFamily="34" charset="0"/>
              <a:buChar char="•"/>
            </a:pPr>
            <a:r>
              <a:rPr lang="en-US" sz="2400" dirty="0"/>
              <a:t>Avoiding eye contact</a:t>
            </a:r>
          </a:p>
          <a:p>
            <a:pPr lvl="1">
              <a:buFont typeface="Arial" panose="020B0604020202020204" pitchFamily="34" charset="0"/>
              <a:buChar char="•"/>
            </a:pPr>
            <a:r>
              <a:rPr lang="en-US" sz="2400" dirty="0"/>
              <a:t>Texting their parent in class</a:t>
            </a:r>
          </a:p>
          <a:p>
            <a:pPr lvl="1">
              <a:buFont typeface="Arial" panose="020B0604020202020204" pitchFamily="34" charset="0"/>
              <a:buChar char="•"/>
            </a:pPr>
            <a:r>
              <a:rPr lang="en-US" sz="2400" dirty="0"/>
              <a:t>Avoiding</a:t>
            </a:r>
          </a:p>
          <a:p>
            <a:pPr lvl="1">
              <a:buFont typeface="Arial" panose="020B0604020202020204" pitchFamily="34" charset="0"/>
              <a:buChar char="•"/>
            </a:pPr>
            <a:r>
              <a:rPr lang="en-US" sz="2400" dirty="0"/>
              <a:t>Going to the nurses office</a:t>
            </a:r>
          </a:p>
          <a:p>
            <a:pPr lvl="1">
              <a:buFont typeface="Arial" panose="020B0604020202020204" pitchFamily="34" charset="0"/>
              <a:buChar char="•"/>
            </a:pPr>
            <a:r>
              <a:rPr lang="en-US" sz="2400" dirty="0"/>
              <a:t>Washing their hands over and over</a:t>
            </a:r>
          </a:p>
          <a:p>
            <a:pPr lvl="1">
              <a:buFont typeface="Arial" panose="020B0604020202020204" pitchFamily="34" charset="0"/>
              <a:buChar char="•"/>
            </a:pPr>
            <a:r>
              <a:rPr lang="en-US" sz="2400" dirty="0"/>
              <a:t>Asking the same question multiple times</a:t>
            </a:r>
          </a:p>
          <a:p>
            <a:pPr lvl="1">
              <a:buFont typeface="Arial" panose="020B0604020202020204" pitchFamily="34" charset="0"/>
              <a:buChar char="•"/>
            </a:pPr>
            <a:r>
              <a:rPr lang="en-US" sz="2400" dirty="0"/>
              <a:t>Seeking reassurance</a:t>
            </a:r>
          </a:p>
        </p:txBody>
      </p:sp>
    </p:spTree>
    <p:extLst>
      <p:ext uri="{BB962C8B-B14F-4D97-AF65-F5344CB8AC3E}">
        <p14:creationId xmlns:p14="http://schemas.microsoft.com/office/powerpoint/2010/main" val="2230928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Relaxation: Helpful or Hurtful?</a:t>
            </a:r>
          </a:p>
        </p:txBody>
      </p:sp>
      <p:pic>
        <p:nvPicPr>
          <p:cNvPr id="4" name="Content Placeholder 3" descr="breathe.jpg"/>
          <p:cNvPicPr>
            <a:picLocks noGrp="1" noChangeAspect="1"/>
          </p:cNvPicPr>
          <p:nvPr>
            <p:ph idx="1"/>
          </p:nvPr>
        </p:nvPicPr>
        <p:blipFill>
          <a:blip r:embed="rId3" cstate="print"/>
          <a:stretch>
            <a:fillRect/>
          </a:stretch>
        </p:blipFill>
        <p:spPr>
          <a:xfrm>
            <a:off x="1524000" y="1905000"/>
            <a:ext cx="5943600" cy="4419600"/>
          </a:xfr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60B65-DD56-4C99-AF06-708ADF966666}"/>
              </a:ext>
            </a:extLst>
          </p:cNvPr>
          <p:cNvSpPr>
            <a:spLocks noGrp="1"/>
          </p:cNvSpPr>
          <p:nvPr>
            <p:ph type="title"/>
          </p:nvPr>
        </p:nvSpPr>
        <p:spPr/>
        <p:txBody>
          <a:bodyPr/>
          <a:lstStyle/>
          <a:p>
            <a:r>
              <a:rPr lang="en-US" dirty="0"/>
              <a:t>Coaching</a:t>
            </a:r>
          </a:p>
        </p:txBody>
      </p:sp>
      <p:pic>
        <p:nvPicPr>
          <p:cNvPr id="5" name="Content Placeholder 4">
            <a:extLst>
              <a:ext uri="{FF2B5EF4-FFF2-40B4-BE49-F238E27FC236}">
                <a16:creationId xmlns:a16="http://schemas.microsoft.com/office/drawing/2014/main" id="{093045B2-5CFA-48CA-BD29-71239D97C15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2960" y="1896532"/>
            <a:ext cx="7609840" cy="4351867"/>
          </a:xfrm>
        </p:spPr>
      </p:pic>
    </p:spTree>
    <p:extLst>
      <p:ext uri="{BB962C8B-B14F-4D97-AF65-F5344CB8AC3E}">
        <p14:creationId xmlns:p14="http://schemas.microsoft.com/office/powerpoint/2010/main" val="31084351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A71D4-4812-4E10-AF56-41463D71A614}"/>
              </a:ext>
            </a:extLst>
          </p:cNvPr>
          <p:cNvSpPr>
            <a:spLocks noGrp="1"/>
          </p:cNvSpPr>
          <p:nvPr>
            <p:ph type="title"/>
          </p:nvPr>
        </p:nvSpPr>
        <p:spPr/>
        <p:txBody>
          <a:bodyPr/>
          <a:lstStyle/>
          <a:p>
            <a:r>
              <a:rPr lang="en-US" dirty="0"/>
              <a:t>Coaching Steps</a:t>
            </a:r>
          </a:p>
        </p:txBody>
      </p:sp>
      <p:sp>
        <p:nvSpPr>
          <p:cNvPr id="3" name="Content Placeholder 2">
            <a:extLst>
              <a:ext uri="{FF2B5EF4-FFF2-40B4-BE49-F238E27FC236}">
                <a16:creationId xmlns:a16="http://schemas.microsoft.com/office/drawing/2014/main" id="{9D1A6999-1C87-4BC7-A3B5-3ADB3980EB1A}"/>
              </a:ext>
            </a:extLst>
          </p:cNvPr>
          <p:cNvSpPr>
            <a:spLocks noGrp="1"/>
          </p:cNvSpPr>
          <p:nvPr>
            <p:ph idx="1"/>
          </p:nvPr>
        </p:nvSpPr>
        <p:spPr/>
        <p:txBody>
          <a:bodyPr>
            <a:normAutofit fontScale="92500" lnSpcReduction="10000"/>
          </a:bodyPr>
          <a:lstStyle/>
          <a:p>
            <a:pPr marL="457200" indent="-457200">
              <a:buFont typeface="+mj-lt"/>
              <a:buAutoNum type="arabicPeriod"/>
            </a:pPr>
            <a:r>
              <a:rPr lang="en-US" dirty="0"/>
              <a:t>Do not reassure someone who is anxious, instead validate how they are feeling and help them tolerate the distress until they are on the other side.</a:t>
            </a:r>
          </a:p>
          <a:p>
            <a:pPr marL="457200" indent="-457200">
              <a:buFont typeface="+mj-lt"/>
              <a:buAutoNum type="arabicPeriod"/>
            </a:pPr>
            <a:r>
              <a:rPr lang="en-US" dirty="0"/>
              <a:t>Instill in them your belief that they can handle feeling bad.</a:t>
            </a:r>
          </a:p>
          <a:p>
            <a:pPr marL="457200" indent="-457200">
              <a:buFont typeface="+mj-lt"/>
              <a:buAutoNum type="arabicPeriod"/>
            </a:pPr>
            <a:r>
              <a:rPr lang="en-US" dirty="0"/>
              <a:t>Celebrate trying and any step they make towards handling the feelings.</a:t>
            </a:r>
          </a:p>
          <a:p>
            <a:pPr marL="457200" indent="-457200">
              <a:buFont typeface="+mj-lt"/>
              <a:buAutoNum type="arabicPeriod"/>
            </a:pPr>
            <a:r>
              <a:rPr lang="en-US" dirty="0"/>
              <a:t>Help them face their fears and be courageous.</a:t>
            </a:r>
          </a:p>
          <a:p>
            <a:pPr marL="457200" indent="-457200">
              <a:buFont typeface="+mj-lt"/>
              <a:buAutoNum type="arabicPeriod"/>
            </a:pPr>
            <a:r>
              <a:rPr lang="en-US" dirty="0"/>
              <a:t>Don’t connect to content.</a:t>
            </a:r>
          </a:p>
          <a:p>
            <a:pPr marL="457200" indent="-457200">
              <a:buFont typeface="+mj-lt"/>
              <a:buAutoNum type="arabicPeriod"/>
            </a:pPr>
            <a:r>
              <a:rPr lang="en-US" dirty="0"/>
              <a:t>Stay in the doubt (maybe, maybe not…I don’t know)</a:t>
            </a:r>
          </a:p>
          <a:p>
            <a:pPr marL="457200" indent="-457200">
              <a:buFont typeface="+mj-lt"/>
              <a:buAutoNum type="arabicPeriod"/>
            </a:pPr>
            <a:r>
              <a:rPr lang="en-US" dirty="0"/>
              <a:t>Answer questions one time to provide information not reassurance.</a:t>
            </a:r>
          </a:p>
          <a:p>
            <a:endParaRPr lang="en-US" dirty="0"/>
          </a:p>
        </p:txBody>
      </p:sp>
    </p:spTree>
    <p:extLst>
      <p:ext uri="{BB962C8B-B14F-4D97-AF65-F5344CB8AC3E}">
        <p14:creationId xmlns:p14="http://schemas.microsoft.com/office/powerpoint/2010/main" val="3477450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453CF-74CE-4CBB-9BF3-BB76B85EFDF2}"/>
              </a:ext>
            </a:extLst>
          </p:cNvPr>
          <p:cNvSpPr>
            <a:spLocks noGrp="1"/>
          </p:cNvSpPr>
          <p:nvPr>
            <p:ph type="title"/>
          </p:nvPr>
        </p:nvSpPr>
        <p:spPr/>
        <p:txBody>
          <a:bodyPr/>
          <a:lstStyle/>
          <a:p>
            <a:r>
              <a:rPr lang="en-US" dirty="0"/>
              <a:t>Develop a Wellness Plan</a:t>
            </a:r>
          </a:p>
        </p:txBody>
      </p:sp>
      <p:sp>
        <p:nvSpPr>
          <p:cNvPr id="3" name="Content Placeholder 2">
            <a:extLst>
              <a:ext uri="{FF2B5EF4-FFF2-40B4-BE49-F238E27FC236}">
                <a16:creationId xmlns:a16="http://schemas.microsoft.com/office/drawing/2014/main" id="{6418E99E-73E9-4BA0-B951-0EE475549583}"/>
              </a:ext>
            </a:extLst>
          </p:cNvPr>
          <p:cNvSpPr>
            <a:spLocks noGrp="1"/>
          </p:cNvSpPr>
          <p:nvPr>
            <p:ph idx="1"/>
          </p:nvPr>
        </p:nvSpPr>
        <p:spPr/>
        <p:txBody>
          <a:bodyPr>
            <a:normAutofit lnSpcReduction="10000"/>
          </a:bodyPr>
          <a:lstStyle/>
          <a:p>
            <a:pPr>
              <a:buFont typeface="Arial" panose="020B0604020202020204" pitchFamily="34" charset="0"/>
              <a:buChar char="•"/>
            </a:pPr>
            <a:r>
              <a:rPr lang="en-US" sz="2400" dirty="0"/>
              <a:t> Our brains need a rest….</a:t>
            </a:r>
          </a:p>
          <a:p>
            <a:pPr>
              <a:buFont typeface="Arial" panose="020B0604020202020204" pitchFamily="34" charset="0"/>
              <a:buChar char="•"/>
            </a:pPr>
            <a:r>
              <a:rPr lang="en-US" sz="2400" dirty="0"/>
              <a:t>What keeps me well? </a:t>
            </a:r>
          </a:p>
          <a:p>
            <a:pPr>
              <a:buFont typeface="Arial" panose="020B0604020202020204" pitchFamily="34" charset="0"/>
              <a:buChar char="•"/>
            </a:pPr>
            <a:r>
              <a:rPr lang="en-US" sz="2400" dirty="0"/>
              <a:t>Why am I doing _________?</a:t>
            </a:r>
          </a:p>
          <a:p>
            <a:pPr>
              <a:buFont typeface="Arial" panose="020B0604020202020204" pitchFamily="34" charset="0"/>
              <a:buChar char="•"/>
            </a:pPr>
            <a:r>
              <a:rPr lang="en-US" sz="2400" dirty="0"/>
              <a:t>Practice wellness consistently, not in response to anxiety. (can class begin with this?)</a:t>
            </a:r>
          </a:p>
          <a:p>
            <a:pPr lvl="1">
              <a:buFont typeface="Arial" panose="020B0604020202020204" pitchFamily="34" charset="0"/>
              <a:buChar char="•"/>
            </a:pPr>
            <a:r>
              <a:rPr lang="en-US" sz="2200" dirty="0"/>
              <a:t>Exercise</a:t>
            </a:r>
          </a:p>
          <a:p>
            <a:pPr lvl="1">
              <a:buFont typeface="Arial" panose="020B0604020202020204" pitchFamily="34" charset="0"/>
              <a:buChar char="•"/>
            </a:pPr>
            <a:r>
              <a:rPr lang="en-US" sz="2200" dirty="0"/>
              <a:t>Yoga</a:t>
            </a:r>
          </a:p>
          <a:p>
            <a:pPr lvl="1">
              <a:buFont typeface="Arial" panose="020B0604020202020204" pitchFamily="34" charset="0"/>
              <a:buChar char="•"/>
            </a:pPr>
            <a:r>
              <a:rPr lang="en-US" sz="2200" dirty="0"/>
              <a:t>Mindfulness</a:t>
            </a:r>
          </a:p>
          <a:p>
            <a:pPr lvl="1">
              <a:buFont typeface="Arial" panose="020B0604020202020204" pitchFamily="34" charset="0"/>
              <a:buChar char="•"/>
            </a:pPr>
            <a:r>
              <a:rPr lang="en-US" sz="2200" dirty="0"/>
              <a:t>Meditation (Headspace, Buddhify)</a:t>
            </a:r>
          </a:p>
          <a:p>
            <a:pPr lvl="1">
              <a:buFont typeface="Arial" panose="020B0604020202020204" pitchFamily="34" charset="0"/>
              <a:buChar char="•"/>
            </a:pPr>
            <a:r>
              <a:rPr lang="en-US" sz="2200" dirty="0"/>
              <a:t>Talking in a healthy way to ourselves (Woebot)</a:t>
            </a:r>
          </a:p>
        </p:txBody>
      </p:sp>
    </p:spTree>
    <p:extLst>
      <p:ext uri="{BB962C8B-B14F-4D97-AF65-F5344CB8AC3E}">
        <p14:creationId xmlns:p14="http://schemas.microsoft.com/office/powerpoint/2010/main" val="117238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Understanding Anxiety in Children and Teens</a:t>
            </a:r>
          </a:p>
        </p:txBody>
      </p:sp>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US" sz="3200" dirty="0"/>
              <a:t>Genes, Temperament, Busy Life</a:t>
            </a:r>
          </a:p>
          <a:p>
            <a:pPr>
              <a:buFont typeface="Arial" panose="020B0604020202020204" pitchFamily="34" charset="0"/>
              <a:buChar char="•"/>
            </a:pPr>
            <a:r>
              <a:rPr lang="en-US" sz="3200" dirty="0"/>
              <a:t>Accommodations from parents/teachers</a:t>
            </a:r>
          </a:p>
          <a:p>
            <a:pPr>
              <a:buFont typeface="Arial" panose="020B0604020202020204" pitchFamily="34" charset="0"/>
              <a:buChar char="•"/>
            </a:pPr>
            <a:r>
              <a:rPr lang="en-US" sz="3200" dirty="0"/>
              <a:t>Developmental considerations</a:t>
            </a:r>
          </a:p>
          <a:p>
            <a:pPr>
              <a:buFont typeface="Arial" panose="020B0604020202020204" pitchFamily="34" charset="0"/>
              <a:buChar char="•"/>
            </a:pPr>
            <a:r>
              <a:rPr lang="en-US" sz="3200" dirty="0"/>
              <a:t>Sensitivity to anxiety</a:t>
            </a:r>
          </a:p>
          <a:p>
            <a:pPr>
              <a:buFont typeface="Arial" panose="020B0604020202020204" pitchFamily="34" charset="0"/>
              <a:buChar char="•"/>
            </a:pPr>
            <a:r>
              <a:rPr lang="en-US" sz="3200" dirty="0"/>
              <a:t>Focus on their future</a:t>
            </a:r>
          </a:p>
          <a:p>
            <a:pPr>
              <a:buFont typeface="Arial" panose="020B0604020202020204" pitchFamily="34" charset="0"/>
              <a:buChar char="•"/>
            </a:pPr>
            <a:r>
              <a:rPr lang="en-US" sz="3200" dirty="0"/>
              <a:t>Social media</a:t>
            </a:r>
          </a:p>
          <a:p>
            <a:endParaRPr lang="en-US" dirty="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44172-91E8-4E72-AC3E-49AAB086257D}"/>
              </a:ext>
            </a:extLst>
          </p:cNvPr>
          <p:cNvSpPr>
            <a:spLocks noGrp="1"/>
          </p:cNvSpPr>
          <p:nvPr>
            <p:ph type="title"/>
          </p:nvPr>
        </p:nvSpPr>
        <p:spPr>
          <a:xfrm>
            <a:off x="822960" y="286604"/>
            <a:ext cx="7543800" cy="864863"/>
          </a:xfrm>
        </p:spPr>
        <p:txBody>
          <a:bodyPr/>
          <a:lstStyle/>
          <a:p>
            <a:r>
              <a:rPr lang="en-US" dirty="0"/>
              <a:t>II. Developing Strategies</a:t>
            </a:r>
          </a:p>
        </p:txBody>
      </p:sp>
      <p:pic>
        <p:nvPicPr>
          <p:cNvPr id="5" name="Content Placeholder 4">
            <a:extLst>
              <a:ext uri="{FF2B5EF4-FFF2-40B4-BE49-F238E27FC236}">
                <a16:creationId xmlns:a16="http://schemas.microsoft.com/office/drawing/2014/main" id="{5275D80A-EEC3-4B4F-90F7-FF5B88AB90FA}"/>
              </a:ext>
            </a:extLst>
          </p:cNvPr>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800100" y="1151467"/>
            <a:ext cx="7543800" cy="4698999"/>
          </a:xfrm>
        </p:spPr>
      </p:pic>
    </p:spTree>
    <p:extLst>
      <p:ext uri="{BB962C8B-B14F-4D97-AF65-F5344CB8AC3E}">
        <p14:creationId xmlns:p14="http://schemas.microsoft.com/office/powerpoint/2010/main" val="5782153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Facing Panic</a:t>
            </a:r>
          </a:p>
        </p:txBody>
      </p:sp>
      <p:sp>
        <p:nvSpPr>
          <p:cNvPr id="3" name="Content Placeholder 2"/>
          <p:cNvSpPr>
            <a:spLocks noGrp="1"/>
          </p:cNvSpPr>
          <p:nvPr>
            <p:ph idx="1"/>
          </p:nvPr>
        </p:nvSpPr>
        <p:spPr>
          <a:xfrm>
            <a:off x="822959" y="1845734"/>
            <a:ext cx="7543801" cy="4198806"/>
          </a:xfrm>
        </p:spPr>
        <p:txBody>
          <a:bodyPr>
            <a:normAutofit fontScale="85000" lnSpcReduction="20000"/>
          </a:bodyPr>
          <a:lstStyle/>
          <a:p>
            <a:pPr>
              <a:buFont typeface="Arial" pitchFamily="34" charset="0"/>
              <a:buChar char="•"/>
            </a:pPr>
            <a:r>
              <a:rPr lang="en-US" sz="2600" dirty="0"/>
              <a:t>Educate student about anxiety and the brain</a:t>
            </a:r>
          </a:p>
          <a:p>
            <a:pPr>
              <a:buFont typeface="Arial" pitchFamily="34" charset="0"/>
              <a:buChar char="•"/>
            </a:pPr>
            <a:r>
              <a:rPr lang="en-US" sz="2600" dirty="0"/>
              <a:t>David Carbonell (</a:t>
            </a:r>
            <a:r>
              <a:rPr lang="en-US" sz="2600" dirty="0">
                <a:hlinkClick r:id="rId3"/>
              </a:rPr>
              <a:t>anxietycoach.com</a:t>
            </a:r>
            <a:r>
              <a:rPr lang="en-US" sz="2600" dirty="0"/>
              <a:t>) A.W.A.R.E.</a:t>
            </a:r>
          </a:p>
          <a:p>
            <a:pPr>
              <a:buFont typeface="Arial" pitchFamily="34" charset="0"/>
              <a:buChar char="•"/>
            </a:pPr>
            <a:r>
              <a:rPr lang="en-US" sz="2600" dirty="0"/>
              <a:t>Use senses to stay grounded</a:t>
            </a:r>
          </a:p>
          <a:p>
            <a:pPr>
              <a:buFont typeface="Arial" pitchFamily="34" charset="0"/>
              <a:buChar char="•"/>
            </a:pPr>
            <a:r>
              <a:rPr lang="en-US" sz="2600" dirty="0"/>
              <a:t>Engage in conversation while tolerating the symptoms</a:t>
            </a:r>
          </a:p>
          <a:p>
            <a:pPr>
              <a:buFont typeface="Arial" pitchFamily="34" charset="0"/>
              <a:buChar char="•"/>
            </a:pPr>
            <a:r>
              <a:rPr lang="en-US" sz="2600" dirty="0"/>
              <a:t>Notice the time-15 min rule</a:t>
            </a:r>
          </a:p>
          <a:p>
            <a:pPr>
              <a:buFont typeface="Arial" pitchFamily="34" charset="0"/>
              <a:buChar char="•"/>
            </a:pPr>
            <a:r>
              <a:rPr lang="en-US" sz="2600" dirty="0"/>
              <a:t>Interoceptive Treatment to induce panic symptoms</a:t>
            </a:r>
          </a:p>
          <a:p>
            <a:pPr>
              <a:buFont typeface="Arial" pitchFamily="34" charset="0"/>
              <a:buChar char="•"/>
            </a:pPr>
            <a:r>
              <a:rPr lang="en-US" sz="2600" dirty="0"/>
              <a:t>Breath-longer exhale</a:t>
            </a:r>
          </a:p>
          <a:p>
            <a:pPr>
              <a:buFont typeface="Arial" pitchFamily="34" charset="0"/>
              <a:buChar char="•"/>
            </a:pPr>
            <a:r>
              <a:rPr lang="en-US" sz="2600" dirty="0"/>
              <a:t>Healthy self talk</a:t>
            </a:r>
          </a:p>
          <a:p>
            <a:pPr>
              <a:buFont typeface="Arial" pitchFamily="34" charset="0"/>
              <a:buChar char="•"/>
            </a:pPr>
            <a:r>
              <a:rPr lang="en-US" sz="2600" dirty="0"/>
              <a:t>Know the anatomy of a panic attack (see handout)</a:t>
            </a:r>
          </a:p>
          <a:p>
            <a:pPr>
              <a:buFont typeface="Arial" pitchFamily="34" charset="0"/>
              <a:buChar char="•"/>
            </a:pPr>
            <a:r>
              <a:rPr lang="en-US" sz="2600" dirty="0"/>
              <a:t>Move-take a walk but return to the classroom</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DB7F2-C0DC-4B56-97FD-413F0585DF02}"/>
              </a:ext>
            </a:extLst>
          </p:cNvPr>
          <p:cNvSpPr>
            <a:spLocks noGrp="1"/>
          </p:cNvSpPr>
          <p:nvPr>
            <p:ph type="title"/>
          </p:nvPr>
        </p:nvSpPr>
        <p:spPr/>
        <p:txBody>
          <a:bodyPr/>
          <a:lstStyle/>
          <a:p>
            <a:r>
              <a:rPr lang="en-US" dirty="0"/>
              <a:t>A.W.A.R.E.</a:t>
            </a:r>
          </a:p>
        </p:txBody>
      </p:sp>
      <p:sp>
        <p:nvSpPr>
          <p:cNvPr id="3" name="Content Placeholder 2">
            <a:extLst>
              <a:ext uri="{FF2B5EF4-FFF2-40B4-BE49-F238E27FC236}">
                <a16:creationId xmlns:a16="http://schemas.microsoft.com/office/drawing/2014/main" id="{9D619553-A88D-4B4F-B933-A778483CC714}"/>
              </a:ext>
            </a:extLst>
          </p:cNvPr>
          <p:cNvSpPr>
            <a:spLocks noGrp="1"/>
          </p:cNvSpPr>
          <p:nvPr>
            <p:ph idx="1"/>
          </p:nvPr>
        </p:nvSpPr>
        <p:spPr/>
        <p:txBody>
          <a:bodyPr>
            <a:normAutofit lnSpcReduction="10000"/>
          </a:bodyPr>
          <a:lstStyle/>
          <a:p>
            <a:r>
              <a:rPr lang="en-US" sz="2800" b="1" dirty="0"/>
              <a:t>A</a:t>
            </a:r>
            <a:r>
              <a:rPr lang="en-US" sz="2800" dirty="0"/>
              <a:t>cknowledge &amp; Accept (most important)</a:t>
            </a:r>
          </a:p>
          <a:p>
            <a:r>
              <a:rPr lang="en-US" sz="2800" b="1" dirty="0"/>
              <a:t>W</a:t>
            </a:r>
            <a:r>
              <a:rPr lang="en-US" sz="2800" dirty="0"/>
              <a:t>ait &amp; Watch (gather info, return to task)</a:t>
            </a:r>
          </a:p>
          <a:p>
            <a:r>
              <a:rPr lang="en-US" sz="2800" b="1" dirty="0"/>
              <a:t>A</a:t>
            </a:r>
            <a:r>
              <a:rPr lang="en-US" sz="2800" dirty="0"/>
              <a:t>ctions(Belly breathe, self talk, sensations)</a:t>
            </a:r>
          </a:p>
          <a:p>
            <a:r>
              <a:rPr lang="en-US" sz="2800" b="1" dirty="0"/>
              <a:t>R</a:t>
            </a:r>
            <a:r>
              <a:rPr lang="en-US" sz="2800" dirty="0"/>
              <a:t>epeat</a:t>
            </a:r>
          </a:p>
          <a:p>
            <a:r>
              <a:rPr lang="en-US" sz="2800" b="1" dirty="0"/>
              <a:t>E</a:t>
            </a:r>
            <a:r>
              <a:rPr lang="en-US" sz="2800" dirty="0"/>
              <a:t>nd</a:t>
            </a:r>
          </a:p>
          <a:p>
            <a:endParaRPr lang="en-US" sz="2800" dirty="0"/>
          </a:p>
          <a:p>
            <a:r>
              <a:rPr lang="en-US" sz="2800" dirty="0"/>
              <a:t>Difference between being afraid and being in danger. </a:t>
            </a:r>
          </a:p>
          <a:p>
            <a:endParaRPr lang="en-US" dirty="0"/>
          </a:p>
        </p:txBody>
      </p:sp>
    </p:spTree>
    <p:extLst>
      <p:ext uri="{BB962C8B-B14F-4D97-AF65-F5344CB8AC3E}">
        <p14:creationId xmlns:p14="http://schemas.microsoft.com/office/powerpoint/2010/main" val="25482924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B32C4-CF71-44B3-BF85-A2A16E758CA9}"/>
              </a:ext>
            </a:extLst>
          </p:cNvPr>
          <p:cNvSpPr>
            <a:spLocks noGrp="1"/>
          </p:cNvSpPr>
          <p:nvPr>
            <p:ph type="title"/>
          </p:nvPr>
        </p:nvSpPr>
        <p:spPr/>
        <p:txBody>
          <a:bodyPr/>
          <a:lstStyle/>
          <a:p>
            <a:r>
              <a:rPr lang="en-US" dirty="0"/>
              <a:t>Social Anxiety: Tolerating Embarrassment</a:t>
            </a:r>
          </a:p>
        </p:txBody>
      </p:sp>
      <p:sp>
        <p:nvSpPr>
          <p:cNvPr id="3" name="Content Placeholder 2">
            <a:extLst>
              <a:ext uri="{FF2B5EF4-FFF2-40B4-BE49-F238E27FC236}">
                <a16:creationId xmlns:a16="http://schemas.microsoft.com/office/drawing/2014/main" id="{1E741587-AAFC-46C7-911E-CA07CEB193CC}"/>
              </a:ext>
            </a:extLst>
          </p:cNvPr>
          <p:cNvSpPr>
            <a:spLocks noGrp="1"/>
          </p:cNvSpPr>
          <p:nvPr>
            <p:ph idx="1"/>
          </p:nvPr>
        </p:nvSpPr>
        <p:spPr/>
        <p:txBody>
          <a:bodyPr>
            <a:normAutofit lnSpcReduction="10000"/>
          </a:bodyPr>
          <a:lstStyle/>
          <a:p>
            <a:pPr>
              <a:buFont typeface="Arial" panose="020B0604020202020204" pitchFamily="34" charset="0"/>
              <a:buChar char="•"/>
            </a:pPr>
            <a:r>
              <a:rPr lang="en-US" dirty="0"/>
              <a:t>Exposure to embarrassing experiences or places where they may be negatively evaluated</a:t>
            </a:r>
          </a:p>
          <a:p>
            <a:pPr>
              <a:buFont typeface="Arial" panose="020B0604020202020204" pitchFamily="34" charset="0"/>
              <a:buChar char="•"/>
            </a:pPr>
            <a:r>
              <a:rPr lang="en-US" dirty="0"/>
              <a:t>Social mishap exposures</a:t>
            </a:r>
          </a:p>
          <a:p>
            <a:pPr lvl="1" fontAlgn="base"/>
            <a:r>
              <a:rPr lang="en-US" dirty="0"/>
              <a:t>Ask a stranger for directions</a:t>
            </a:r>
          </a:p>
          <a:p>
            <a:pPr lvl="1" fontAlgn="base"/>
            <a:r>
              <a:rPr lang="en-US" dirty="0"/>
              <a:t>Ask for directions to a room you are standing right in front of</a:t>
            </a:r>
          </a:p>
          <a:p>
            <a:pPr lvl="1" fontAlgn="base"/>
            <a:r>
              <a:rPr lang="en-US" dirty="0"/>
              <a:t>Text something to the wrong person</a:t>
            </a:r>
          </a:p>
          <a:p>
            <a:pPr lvl="1" fontAlgn="base"/>
            <a:r>
              <a:rPr lang="en-US" dirty="0"/>
              <a:t>Practice giving wrong answer in class</a:t>
            </a:r>
          </a:p>
          <a:p>
            <a:pPr fontAlgn="base">
              <a:buFont typeface="Arial" panose="020B0604020202020204" pitchFamily="34" charset="0"/>
              <a:buChar char="•"/>
            </a:pPr>
            <a:r>
              <a:rPr lang="en-US" dirty="0"/>
              <a:t> Challenge beliefs about what other people think of you (get facts not fears)</a:t>
            </a:r>
          </a:p>
          <a:p>
            <a:pPr fontAlgn="base">
              <a:buFont typeface="Arial" panose="020B0604020202020204" pitchFamily="34" charset="0"/>
              <a:buChar char="•"/>
            </a:pPr>
            <a:r>
              <a:rPr lang="en-US" dirty="0"/>
              <a:t>Reward students who try and struggle</a:t>
            </a:r>
          </a:p>
          <a:p>
            <a:pPr fontAlgn="base">
              <a:buFont typeface="Arial" panose="020B0604020202020204" pitchFamily="34" charset="0"/>
              <a:buChar char="•"/>
            </a:pPr>
            <a:r>
              <a:rPr lang="en-US" dirty="0"/>
              <a:t>TedX: Till Gross-How to Become More Confident in 30 Sec</a:t>
            </a:r>
          </a:p>
          <a:p>
            <a:pPr fontAlgn="base">
              <a:buFont typeface="Arial" panose="020B0604020202020204" pitchFamily="34" charset="0"/>
              <a:buChar char="•"/>
            </a:pPr>
            <a:endParaRPr lang="en-US" dirty="0"/>
          </a:p>
          <a:p>
            <a:pPr fontAlgn="base"/>
            <a:endParaRPr lang="en-US" dirty="0"/>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14670934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School Refusal</a:t>
            </a:r>
          </a:p>
        </p:txBody>
      </p:sp>
      <p:sp>
        <p:nvSpPr>
          <p:cNvPr id="3" name="Content Placeholder 2"/>
          <p:cNvSpPr>
            <a:spLocks noGrp="1"/>
          </p:cNvSpPr>
          <p:nvPr>
            <p:ph idx="1"/>
          </p:nvPr>
        </p:nvSpPr>
        <p:spPr>
          <a:xfrm>
            <a:off x="933026" y="1930401"/>
            <a:ext cx="7543801" cy="4571999"/>
          </a:xfrm>
        </p:spPr>
        <p:txBody>
          <a:bodyPr>
            <a:normAutofit/>
          </a:bodyPr>
          <a:lstStyle/>
          <a:p>
            <a:pPr>
              <a:buFont typeface="Arial" pitchFamily="34" charset="0"/>
              <a:buChar char="•"/>
            </a:pPr>
            <a:r>
              <a:rPr lang="en-US" sz="2400" dirty="0"/>
              <a:t>Teach everyone about anxiety and the brain!</a:t>
            </a:r>
          </a:p>
          <a:p>
            <a:pPr>
              <a:buFont typeface="Arial" pitchFamily="34" charset="0"/>
              <a:buChar char="•"/>
            </a:pPr>
            <a:r>
              <a:rPr lang="en-US" sz="2400" dirty="0"/>
              <a:t>Team approach</a:t>
            </a:r>
          </a:p>
          <a:p>
            <a:pPr>
              <a:buFont typeface="Arial" pitchFamily="34" charset="0"/>
              <a:buChar char="•"/>
            </a:pPr>
            <a:r>
              <a:rPr lang="en-US" sz="2400" dirty="0"/>
              <a:t>Psychological assessment-other problems?</a:t>
            </a:r>
          </a:p>
          <a:p>
            <a:pPr>
              <a:buFont typeface="Arial" pitchFamily="34" charset="0"/>
              <a:buChar char="•"/>
            </a:pPr>
            <a:r>
              <a:rPr lang="en-US" sz="2400" dirty="0"/>
              <a:t>Small steps (be creative and flexible with solutions)</a:t>
            </a:r>
          </a:p>
          <a:p>
            <a:pPr>
              <a:buFont typeface="Arial" pitchFamily="34" charset="0"/>
              <a:buChar char="•"/>
            </a:pPr>
            <a:r>
              <a:rPr lang="en-US" sz="2400" dirty="0"/>
              <a:t>Get them involved in an activity they like</a:t>
            </a:r>
          </a:p>
          <a:p>
            <a:pPr>
              <a:buFont typeface="Arial" pitchFamily="34" charset="0"/>
              <a:buChar char="•"/>
            </a:pPr>
            <a:r>
              <a:rPr lang="en-US" sz="2400" dirty="0"/>
              <a:t>Ask teacher to be a mentor</a:t>
            </a:r>
          </a:p>
          <a:p>
            <a:pPr>
              <a:buFont typeface="Arial" pitchFamily="34" charset="0"/>
              <a:buChar char="•"/>
            </a:pPr>
            <a:r>
              <a:rPr lang="en-US" sz="2400" dirty="0"/>
              <a:t>Begin where they can be successful</a:t>
            </a:r>
          </a:p>
          <a:p>
            <a:pPr>
              <a:buFont typeface="Arial" pitchFamily="34" charset="0"/>
              <a:buChar char="•"/>
            </a:pPr>
            <a:r>
              <a:rPr lang="en-US" sz="2400" dirty="0"/>
              <a:t>Involve friends to text/show up</a:t>
            </a:r>
          </a:p>
          <a:p>
            <a:pPr>
              <a:buFont typeface="Arial" pitchFamily="34" charset="0"/>
              <a:buChar char="•"/>
            </a:pPr>
            <a:r>
              <a:rPr lang="en-US" sz="2400" dirty="0"/>
              <a:t>The longer they are out of school the harder it is</a:t>
            </a:r>
          </a:p>
          <a:p>
            <a:pPr>
              <a:buFont typeface="Arial" pitchFamily="34" charset="0"/>
              <a:buChar char="•"/>
            </a:pPr>
            <a:endParaRPr lang="en-US" sz="2400" dirty="0"/>
          </a:p>
          <a:p>
            <a:endParaRPr lang="en-US" dirty="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Test Anxiety</a:t>
            </a:r>
          </a:p>
        </p:txBody>
      </p:sp>
      <p:pic>
        <p:nvPicPr>
          <p:cNvPr id="4" name="Content Placeholder 3" descr="test anxiety.jpg"/>
          <p:cNvPicPr>
            <a:picLocks noGrp="1" noChangeAspect="1"/>
          </p:cNvPicPr>
          <p:nvPr>
            <p:ph sz="half" idx="1"/>
          </p:nvPr>
        </p:nvPicPr>
        <p:blipFill>
          <a:blip r:embed="rId3" cstate="print"/>
          <a:stretch>
            <a:fillRect/>
          </a:stretch>
        </p:blipFill>
        <p:spPr>
          <a:xfrm>
            <a:off x="394811" y="1934678"/>
            <a:ext cx="4085749" cy="3493970"/>
          </a:xfrm>
        </p:spPr>
      </p:pic>
      <p:sp>
        <p:nvSpPr>
          <p:cNvPr id="7" name="Content Placeholder 6"/>
          <p:cNvSpPr>
            <a:spLocks noGrp="1"/>
          </p:cNvSpPr>
          <p:nvPr>
            <p:ph sz="half" idx="2"/>
          </p:nvPr>
        </p:nvSpPr>
        <p:spPr/>
        <p:txBody>
          <a:bodyPr/>
          <a:lstStyle/>
          <a:p>
            <a:pPr>
              <a:buFont typeface="Arial" pitchFamily="34" charset="0"/>
              <a:buChar char="•"/>
            </a:pPr>
            <a:r>
              <a:rPr lang="en-US" sz="2800" dirty="0"/>
              <a:t>Over prepare</a:t>
            </a:r>
          </a:p>
          <a:p>
            <a:pPr>
              <a:buFont typeface="Arial" pitchFamily="34" charset="0"/>
              <a:buChar char="•"/>
            </a:pPr>
            <a:r>
              <a:rPr lang="en-US" sz="2800" dirty="0"/>
              <a:t>Don’t compare</a:t>
            </a:r>
          </a:p>
          <a:p>
            <a:pPr>
              <a:buFont typeface="Arial" pitchFamily="34" charset="0"/>
              <a:buChar char="•"/>
            </a:pPr>
            <a:r>
              <a:rPr lang="en-US" sz="2800" dirty="0"/>
              <a:t>Good self talk</a:t>
            </a:r>
          </a:p>
          <a:p>
            <a:pPr>
              <a:buFont typeface="Arial" pitchFamily="34" charset="0"/>
              <a:buChar char="•"/>
            </a:pPr>
            <a:r>
              <a:rPr lang="en-US" sz="2800" dirty="0"/>
              <a:t>Loving kindness</a:t>
            </a:r>
          </a:p>
          <a:p>
            <a:pPr>
              <a:buFont typeface="Arial" pitchFamily="34" charset="0"/>
              <a:buChar char="•"/>
            </a:pPr>
            <a:r>
              <a:rPr lang="en-US" sz="2800" dirty="0"/>
              <a:t>Practice timed tests </a:t>
            </a:r>
          </a:p>
          <a:p>
            <a:pPr>
              <a:buFont typeface="Arial" pitchFamily="34" charset="0"/>
              <a:buChar char="•"/>
            </a:pPr>
            <a:endParaRPr lang="en-US" sz="2800" dirty="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1C69EE6-65A7-43EB-ABEB-94CD12AEF8C7}"/>
              </a:ext>
            </a:extLst>
          </p:cNvPr>
          <p:cNvSpPr>
            <a:spLocks noGrp="1"/>
          </p:cNvSpPr>
          <p:nvPr>
            <p:ph type="title"/>
          </p:nvPr>
        </p:nvSpPr>
        <p:spPr>
          <a:xfrm>
            <a:off x="822960" y="286604"/>
            <a:ext cx="7543800" cy="1211996"/>
          </a:xfrm>
        </p:spPr>
        <p:txBody>
          <a:bodyPr>
            <a:normAutofit/>
          </a:bodyPr>
          <a:lstStyle/>
          <a:p>
            <a:r>
              <a:rPr lang="en-US" sz="3600" dirty="0"/>
              <a:t>Obsessive-Compulsive Disorder</a:t>
            </a:r>
          </a:p>
        </p:txBody>
      </p:sp>
      <p:sp>
        <p:nvSpPr>
          <p:cNvPr id="8" name="Content Placeholder 7">
            <a:extLst>
              <a:ext uri="{FF2B5EF4-FFF2-40B4-BE49-F238E27FC236}">
                <a16:creationId xmlns:a16="http://schemas.microsoft.com/office/drawing/2014/main" id="{AD4385DC-D1B7-440E-8E05-543875C2DAD3}"/>
              </a:ext>
            </a:extLst>
          </p:cNvPr>
          <p:cNvSpPr>
            <a:spLocks noGrp="1"/>
          </p:cNvSpPr>
          <p:nvPr>
            <p:ph idx="1"/>
          </p:nvPr>
        </p:nvSpPr>
        <p:spPr/>
        <p:txBody>
          <a:bodyPr/>
          <a:lstStyle/>
          <a:p>
            <a:pPr>
              <a:buFont typeface="Arial" panose="020B0604020202020204" pitchFamily="34" charset="0"/>
              <a:buChar char="•"/>
            </a:pPr>
            <a:r>
              <a:rPr lang="en-US" dirty="0"/>
              <a:t>Obsessions: intrusive images or fears</a:t>
            </a:r>
          </a:p>
          <a:p>
            <a:pPr>
              <a:buFont typeface="Arial" panose="020B0604020202020204" pitchFamily="34" charset="0"/>
              <a:buChar char="•"/>
            </a:pPr>
            <a:r>
              <a:rPr lang="en-US" dirty="0"/>
              <a:t>Compulsions: anything you do to feel better</a:t>
            </a:r>
          </a:p>
          <a:p>
            <a:pPr>
              <a:buFont typeface="Arial" panose="020B0604020202020204" pitchFamily="34" charset="0"/>
              <a:buChar char="•"/>
            </a:pPr>
            <a:endParaRPr lang="en-US" dirty="0"/>
          </a:p>
          <a:p>
            <a:pPr>
              <a:buFont typeface="Arial" panose="020B0604020202020204" pitchFamily="34" charset="0"/>
              <a:buChar char="•"/>
            </a:pPr>
            <a:r>
              <a:rPr lang="en-US" dirty="0"/>
              <a:t>What it may look like in school:</a:t>
            </a:r>
          </a:p>
          <a:p>
            <a:pPr lvl="1">
              <a:buFont typeface="Arial" panose="020B0604020202020204" pitchFamily="34" charset="0"/>
              <a:buChar char="•"/>
            </a:pPr>
            <a:r>
              <a:rPr lang="en-US" dirty="0"/>
              <a:t>Reassurance seeking</a:t>
            </a:r>
          </a:p>
          <a:p>
            <a:pPr lvl="1">
              <a:buFont typeface="Arial" panose="020B0604020202020204" pitchFamily="34" charset="0"/>
              <a:buChar char="•"/>
            </a:pPr>
            <a:r>
              <a:rPr lang="en-US" dirty="0"/>
              <a:t>Perfectionism</a:t>
            </a:r>
          </a:p>
          <a:p>
            <a:pPr lvl="1">
              <a:buFont typeface="Arial" panose="020B0604020202020204" pitchFamily="34" charset="0"/>
              <a:buChar char="•"/>
            </a:pPr>
            <a:r>
              <a:rPr lang="en-US" dirty="0"/>
              <a:t>Re-reading/rewriting</a:t>
            </a:r>
          </a:p>
          <a:p>
            <a:pPr lvl="1">
              <a:buFont typeface="Arial" panose="020B0604020202020204" pitchFamily="34" charset="0"/>
              <a:buChar char="•"/>
            </a:pPr>
            <a:r>
              <a:rPr lang="en-US" dirty="0"/>
              <a:t>Asking questions over and over</a:t>
            </a:r>
          </a:p>
          <a:p>
            <a:pPr lvl="1">
              <a:buFont typeface="Arial" panose="020B0604020202020204" pitchFamily="34" charset="0"/>
              <a:buChar char="•"/>
            </a:pPr>
            <a:r>
              <a:rPr lang="en-US" dirty="0"/>
              <a:t>Checking</a:t>
            </a:r>
          </a:p>
          <a:p>
            <a:pPr lvl="1">
              <a:buFont typeface="Arial" panose="020B0604020202020204" pitchFamily="34" charset="0"/>
              <a:buChar char="•"/>
            </a:pPr>
            <a:r>
              <a:rPr lang="en-US" dirty="0"/>
              <a:t>Extensive hand washing</a:t>
            </a:r>
          </a:p>
          <a:p>
            <a:pPr lvl="1">
              <a:buFont typeface="Arial" panose="020B0604020202020204" pitchFamily="34" charset="0"/>
              <a:buChar char="•"/>
            </a:pPr>
            <a:r>
              <a:rPr lang="en-US" dirty="0"/>
              <a:t>Avoiding</a:t>
            </a:r>
          </a:p>
          <a:p>
            <a:endParaRPr lang="en-US" dirty="0"/>
          </a:p>
        </p:txBody>
      </p:sp>
    </p:spTree>
    <p:extLst>
      <p:ext uri="{BB962C8B-B14F-4D97-AF65-F5344CB8AC3E}">
        <p14:creationId xmlns:p14="http://schemas.microsoft.com/office/powerpoint/2010/main" val="17234390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E8EDD6A-E92F-4CC9-BD9B-BB6BDED4E313}"/>
              </a:ext>
            </a:extLst>
          </p:cNvPr>
          <p:cNvSpPr>
            <a:spLocks noGrp="1"/>
          </p:cNvSpPr>
          <p:nvPr>
            <p:ph type="title"/>
          </p:nvPr>
        </p:nvSpPr>
        <p:spPr/>
        <p:txBody>
          <a:bodyPr>
            <a:normAutofit/>
          </a:bodyPr>
          <a:lstStyle/>
          <a:p>
            <a:r>
              <a:rPr lang="en-US" sz="3600" dirty="0"/>
              <a:t>How to help students with OCD</a:t>
            </a:r>
          </a:p>
        </p:txBody>
      </p:sp>
      <p:sp>
        <p:nvSpPr>
          <p:cNvPr id="8" name="Content Placeholder 7">
            <a:extLst>
              <a:ext uri="{FF2B5EF4-FFF2-40B4-BE49-F238E27FC236}">
                <a16:creationId xmlns:a16="http://schemas.microsoft.com/office/drawing/2014/main" id="{853C6091-56FF-4CBE-A70A-A7C6B5F6A4CC}"/>
              </a:ext>
            </a:extLst>
          </p:cNvPr>
          <p:cNvSpPr>
            <a:spLocks noGrp="1"/>
          </p:cNvSpPr>
          <p:nvPr>
            <p:ph idx="1"/>
          </p:nvPr>
        </p:nvSpPr>
        <p:spPr>
          <a:xfrm>
            <a:off x="822960" y="1845734"/>
            <a:ext cx="7543801" cy="4023360"/>
          </a:xfrm>
        </p:spPr>
        <p:txBody>
          <a:bodyPr>
            <a:normAutofit fontScale="77500" lnSpcReduction="20000"/>
          </a:bodyPr>
          <a:lstStyle/>
          <a:p>
            <a:r>
              <a:rPr lang="en-US" sz="2500" dirty="0"/>
              <a:t>Accommodations can be helpful until they begin ERP therapy:</a:t>
            </a:r>
          </a:p>
          <a:p>
            <a:r>
              <a:rPr lang="en-US" sz="2500" b="1" dirty="0"/>
              <a:t>Seating arrangement: </a:t>
            </a:r>
            <a:r>
              <a:rPr lang="en-US" sz="2500" dirty="0"/>
              <a:t>Ask the child where they prefer to sit.</a:t>
            </a:r>
          </a:p>
          <a:p>
            <a:r>
              <a:rPr lang="en-US" sz="2500" b="1" dirty="0"/>
              <a:t>Extended time for tests and papers:</a:t>
            </a:r>
            <a:r>
              <a:rPr lang="en-US" sz="2500" dirty="0"/>
              <a:t> If writing is a problem for a child who needs to find the perfect way to say something, he’s going to need more time to finish those essay questions or papers.</a:t>
            </a:r>
          </a:p>
          <a:p>
            <a:r>
              <a:rPr lang="en-US" sz="2500" b="1" dirty="0"/>
              <a:t>Laptops for writing:</a:t>
            </a:r>
            <a:r>
              <a:rPr lang="en-US" sz="2500" dirty="0"/>
              <a:t> If writing and rewriting/erasing is really problematic for a child, consider letting her use a laptop for taking notes, and having all assignments be typed instead of handwritten.</a:t>
            </a:r>
          </a:p>
          <a:p>
            <a:r>
              <a:rPr lang="en-US" sz="2500" b="1" dirty="0"/>
              <a:t>Private testing rooms:</a:t>
            </a:r>
            <a:r>
              <a:rPr lang="en-US" sz="2500" dirty="0"/>
              <a:t> Research is quite clear that kids with OCD do better, are less overwhelmed and are more in control of their thoughts and their reactions if they’re in a quiet place away from the other kids.</a:t>
            </a:r>
          </a:p>
          <a:p>
            <a:endParaRPr lang="en-US" sz="2500" dirty="0">
              <a:hlinkClick r:id="rId3"/>
            </a:endParaRPr>
          </a:p>
          <a:p>
            <a:endParaRPr lang="en-US" dirty="0"/>
          </a:p>
        </p:txBody>
      </p:sp>
    </p:spTree>
    <p:extLst>
      <p:ext uri="{BB962C8B-B14F-4D97-AF65-F5344CB8AC3E}">
        <p14:creationId xmlns:p14="http://schemas.microsoft.com/office/powerpoint/2010/main" val="39827721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2CF9B-78B2-457B-B210-A57E9D9628A9}"/>
              </a:ext>
            </a:extLst>
          </p:cNvPr>
          <p:cNvSpPr>
            <a:spLocks noGrp="1"/>
          </p:cNvSpPr>
          <p:nvPr>
            <p:ph type="title"/>
          </p:nvPr>
        </p:nvSpPr>
        <p:spPr/>
        <p:txBody>
          <a:bodyPr/>
          <a:lstStyle/>
          <a:p>
            <a:r>
              <a:rPr lang="en-US" dirty="0"/>
              <a:t>Helping students with OCD</a:t>
            </a:r>
          </a:p>
        </p:txBody>
      </p:sp>
      <p:sp>
        <p:nvSpPr>
          <p:cNvPr id="3" name="Content Placeholder 2">
            <a:extLst>
              <a:ext uri="{FF2B5EF4-FFF2-40B4-BE49-F238E27FC236}">
                <a16:creationId xmlns:a16="http://schemas.microsoft.com/office/drawing/2014/main" id="{A6F09072-BE03-46DA-81FD-41D0F1FE42F5}"/>
              </a:ext>
            </a:extLst>
          </p:cNvPr>
          <p:cNvSpPr>
            <a:spLocks noGrp="1"/>
          </p:cNvSpPr>
          <p:nvPr>
            <p:ph idx="1"/>
          </p:nvPr>
        </p:nvSpPr>
        <p:spPr>
          <a:xfrm>
            <a:off x="822959" y="1845734"/>
            <a:ext cx="7543801" cy="4555066"/>
          </a:xfrm>
        </p:spPr>
        <p:txBody>
          <a:bodyPr>
            <a:normAutofit/>
          </a:bodyPr>
          <a:lstStyle/>
          <a:p>
            <a:r>
              <a:rPr lang="en-US" sz="1800" b="1" dirty="0"/>
              <a:t>Skip reading out loud:</a:t>
            </a:r>
            <a:r>
              <a:rPr lang="en-US" sz="1800" dirty="0"/>
              <a:t> Kids who feel they need to read perfectly may have to go back and reread sentences or whole paragraphs over and over to make sure they’ve got them right. So reading becomes a very laborious task, and reading in front of the class can become a nightmare. So if we know doing this is a problem for children, we can spare them.</a:t>
            </a:r>
          </a:p>
          <a:p>
            <a:r>
              <a:rPr lang="en-US" sz="1800" b="1" dirty="0"/>
              <a:t>Books on tape:</a:t>
            </a:r>
            <a:r>
              <a:rPr lang="en-US" sz="1800" dirty="0"/>
              <a:t> If kids get so hung up reading that it takes forever, listening to the books can be a solution.</a:t>
            </a:r>
          </a:p>
          <a:p>
            <a:r>
              <a:rPr lang="en-US" sz="1800" b="1" dirty="0"/>
              <a:t>Break homework into chunks:</a:t>
            </a:r>
            <a:r>
              <a:rPr lang="en-US" sz="1800" dirty="0"/>
              <a:t> If looking at a whole page of math makes kids feel overwhelmed and anxious — think of the potential for mistakes! — the problems can be broken up over four pages. It helps kids stay focused on doing the problems instead of worrying</a:t>
            </a:r>
            <a:r>
              <a:rPr lang="en-US" dirty="0"/>
              <a:t>.</a:t>
            </a:r>
          </a:p>
          <a:p>
            <a:r>
              <a:rPr lang="en-US" dirty="0"/>
              <a:t>Our goal is to use exposure therapy for each student with OCD to eventually face their fears and handle these triggering situations without accommodations.</a:t>
            </a:r>
          </a:p>
          <a:p>
            <a:endParaRPr lang="en-US" dirty="0"/>
          </a:p>
          <a:p>
            <a:endParaRPr lang="en-US" dirty="0">
              <a:hlinkClick r:id="rId3"/>
            </a:endParaRPr>
          </a:p>
          <a:p>
            <a:endParaRPr lang="en-US" dirty="0"/>
          </a:p>
        </p:txBody>
      </p:sp>
    </p:spTree>
    <p:extLst>
      <p:ext uri="{BB962C8B-B14F-4D97-AF65-F5344CB8AC3E}">
        <p14:creationId xmlns:p14="http://schemas.microsoft.com/office/powerpoint/2010/main" val="37102280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1082-0CC1-46D5-9AF8-6F215D66A8C9}"/>
              </a:ext>
            </a:extLst>
          </p:cNvPr>
          <p:cNvSpPr>
            <a:spLocks noGrp="1"/>
          </p:cNvSpPr>
          <p:nvPr>
            <p:ph type="title"/>
          </p:nvPr>
        </p:nvSpPr>
        <p:spPr/>
        <p:txBody>
          <a:bodyPr/>
          <a:lstStyle/>
          <a:p>
            <a:r>
              <a:rPr lang="en-US" dirty="0"/>
              <a:t>PANS or PANDAS</a:t>
            </a:r>
          </a:p>
        </p:txBody>
      </p:sp>
      <p:sp>
        <p:nvSpPr>
          <p:cNvPr id="3" name="Content Placeholder 2">
            <a:extLst>
              <a:ext uri="{FF2B5EF4-FFF2-40B4-BE49-F238E27FC236}">
                <a16:creationId xmlns:a16="http://schemas.microsoft.com/office/drawing/2014/main" id="{AE3B262E-F67E-4BA9-AD72-580573A2ACE0}"/>
              </a:ext>
            </a:extLst>
          </p:cNvPr>
          <p:cNvSpPr>
            <a:spLocks noGrp="1"/>
          </p:cNvSpPr>
          <p:nvPr>
            <p:ph idx="1"/>
          </p:nvPr>
        </p:nvSpPr>
        <p:spPr/>
        <p:txBody>
          <a:bodyPr/>
          <a:lstStyle/>
          <a:p>
            <a:pPr>
              <a:buFont typeface="Arial" panose="020B0604020202020204" pitchFamily="34" charset="0"/>
              <a:buChar char="•"/>
            </a:pPr>
            <a:r>
              <a:rPr lang="en-US" dirty="0"/>
              <a:t>Pediatric Acute-Onset Neuropsychiatric Syndrome (associated with Strep) (1 in 100 children)</a:t>
            </a:r>
          </a:p>
          <a:p>
            <a:pPr>
              <a:buFont typeface="Arial" panose="020B0604020202020204" pitchFamily="34" charset="0"/>
              <a:buChar char="•"/>
            </a:pPr>
            <a:r>
              <a:rPr lang="en-US" dirty="0"/>
              <a:t>Strong stimulant (strep, flu, virus, lyme) to the immune system</a:t>
            </a:r>
          </a:p>
          <a:p>
            <a:pPr>
              <a:buFont typeface="Arial" panose="020B0604020202020204" pitchFamily="34" charset="0"/>
              <a:buChar char="•"/>
            </a:pPr>
            <a:r>
              <a:rPr lang="en-US" dirty="0"/>
              <a:t>Creates an inflammatory response in the basal ganglia</a:t>
            </a:r>
          </a:p>
          <a:p>
            <a:pPr>
              <a:buFont typeface="Arial" panose="020B0604020202020204" pitchFamily="34" charset="0"/>
              <a:buChar char="•"/>
            </a:pPr>
            <a:r>
              <a:rPr lang="en-US" dirty="0"/>
              <a:t>“Exact Date” Anxiety/OCD</a:t>
            </a:r>
          </a:p>
          <a:p>
            <a:pPr>
              <a:buFont typeface="Arial" panose="020B0604020202020204" pitchFamily="34" charset="0"/>
              <a:buChar char="•"/>
            </a:pPr>
            <a:r>
              <a:rPr lang="en-US" dirty="0"/>
              <a:t>Symptoms include severe anxiety (worries, separation, OCD)</a:t>
            </a:r>
          </a:p>
          <a:p>
            <a:pPr>
              <a:buFont typeface="Arial" panose="020B0604020202020204" pitchFamily="34" charset="0"/>
              <a:buChar char="•"/>
            </a:pPr>
            <a:r>
              <a:rPr lang="en-US" dirty="0"/>
              <a:t>Along with: reading/writing difficulties, tics, eating disorder, personality change, irritability/aggression, developmental regression</a:t>
            </a:r>
          </a:p>
          <a:p>
            <a:pPr>
              <a:buFont typeface="Arial" panose="020B0604020202020204" pitchFamily="34" charset="0"/>
              <a:buChar char="•"/>
            </a:pPr>
            <a:r>
              <a:rPr lang="en-US" dirty="0"/>
              <a:t>See handout </a:t>
            </a:r>
          </a:p>
          <a:p>
            <a:pPr>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4103752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E563E-6C3C-4EF6-A4C8-E9E07717F38B}"/>
              </a:ext>
            </a:extLst>
          </p:cNvPr>
          <p:cNvSpPr>
            <a:spLocks noGrp="1"/>
          </p:cNvSpPr>
          <p:nvPr>
            <p:ph type="title"/>
          </p:nvPr>
        </p:nvSpPr>
        <p:spPr/>
        <p:txBody>
          <a:bodyPr/>
          <a:lstStyle/>
          <a:p>
            <a:r>
              <a:rPr lang="en-US" dirty="0"/>
              <a:t>Paradox of Anxiety</a:t>
            </a:r>
          </a:p>
        </p:txBody>
      </p:sp>
      <p:pic>
        <p:nvPicPr>
          <p:cNvPr id="5" name="Content Placeholder 4">
            <a:extLst>
              <a:ext uri="{FF2B5EF4-FFF2-40B4-BE49-F238E27FC236}">
                <a16:creationId xmlns:a16="http://schemas.microsoft.com/office/drawing/2014/main" id="{A99D28D9-8587-42F5-A83A-7A53E1023C51}"/>
              </a:ext>
            </a:extLst>
          </p:cNvPr>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822325" y="2672761"/>
            <a:ext cx="7543800" cy="2369729"/>
          </a:xfrm>
        </p:spPr>
      </p:pic>
    </p:spTree>
    <p:extLst>
      <p:ext uri="{BB962C8B-B14F-4D97-AF65-F5344CB8AC3E}">
        <p14:creationId xmlns:p14="http://schemas.microsoft.com/office/powerpoint/2010/main" val="29606940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2BCBC-E345-4164-B288-3CB7A9E734BD}"/>
              </a:ext>
            </a:extLst>
          </p:cNvPr>
          <p:cNvSpPr>
            <a:spLocks noGrp="1"/>
          </p:cNvSpPr>
          <p:nvPr>
            <p:ph type="title"/>
          </p:nvPr>
        </p:nvSpPr>
        <p:spPr/>
        <p:txBody>
          <a:bodyPr/>
          <a:lstStyle/>
          <a:p>
            <a:r>
              <a:rPr lang="en-US" dirty="0"/>
              <a:t>Generalized Anxiety Disorder</a:t>
            </a:r>
          </a:p>
        </p:txBody>
      </p:sp>
      <p:sp>
        <p:nvSpPr>
          <p:cNvPr id="3" name="Content Placeholder 2">
            <a:extLst>
              <a:ext uri="{FF2B5EF4-FFF2-40B4-BE49-F238E27FC236}">
                <a16:creationId xmlns:a16="http://schemas.microsoft.com/office/drawing/2014/main" id="{BF3FE8A2-C264-4A36-8B19-89060637CA10}"/>
              </a:ext>
            </a:extLst>
          </p:cNvPr>
          <p:cNvSpPr>
            <a:spLocks noGrp="1"/>
          </p:cNvSpPr>
          <p:nvPr>
            <p:ph idx="1"/>
          </p:nvPr>
        </p:nvSpPr>
        <p:spPr>
          <a:xfrm>
            <a:off x="822959" y="1845733"/>
            <a:ext cx="7543801" cy="4597399"/>
          </a:xfrm>
        </p:spPr>
        <p:txBody>
          <a:bodyPr>
            <a:normAutofit lnSpcReduction="10000"/>
          </a:bodyPr>
          <a:lstStyle/>
          <a:p>
            <a:pPr>
              <a:buFont typeface="Arial" panose="020B0604020202020204" pitchFamily="34" charset="0"/>
              <a:buChar char="•"/>
            </a:pPr>
            <a:r>
              <a:rPr lang="en-US" dirty="0"/>
              <a:t> These are the worriers.</a:t>
            </a:r>
          </a:p>
          <a:p>
            <a:pPr>
              <a:buFont typeface="Arial" panose="020B0604020202020204" pitchFamily="34" charset="0"/>
              <a:buChar char="•"/>
            </a:pPr>
            <a:r>
              <a:rPr lang="en-US" dirty="0"/>
              <a:t>They fear not being able to handle bad things in the future.</a:t>
            </a:r>
          </a:p>
          <a:p>
            <a:pPr>
              <a:buFont typeface="Arial" panose="020B0604020202020204" pitchFamily="34" charset="0"/>
              <a:buChar char="•"/>
            </a:pPr>
            <a:r>
              <a:rPr lang="en-US" dirty="0"/>
              <a:t>They may ask questions over and over: Give them pennies. When they run out of pennies, they cannot ask more questions.</a:t>
            </a:r>
          </a:p>
          <a:p>
            <a:pPr>
              <a:buFont typeface="Arial" panose="020B0604020202020204" pitchFamily="34" charset="0"/>
              <a:buChar char="•"/>
            </a:pPr>
            <a:r>
              <a:rPr lang="en-US" dirty="0"/>
              <a:t>They may seek reassurance: Reassure them one time and then redirect them and don’t keep talking with anxiety.</a:t>
            </a:r>
          </a:p>
          <a:p>
            <a:pPr>
              <a:buFont typeface="Arial" panose="020B0604020202020204" pitchFamily="34" charset="0"/>
              <a:buChar char="•"/>
            </a:pPr>
            <a:r>
              <a:rPr lang="en-US" dirty="0"/>
              <a:t> Have them write a fear script and coping script and record it into their phone. Listen to this several times a day.</a:t>
            </a:r>
          </a:p>
          <a:p>
            <a:pPr>
              <a:buFont typeface="Arial" panose="020B0604020202020204" pitchFamily="34" charset="0"/>
              <a:buChar char="•"/>
            </a:pPr>
            <a:r>
              <a:rPr lang="en-US" dirty="0"/>
              <a:t>Help them tolerate uncertainty: Maybe…maybe not.</a:t>
            </a:r>
          </a:p>
          <a:p>
            <a:pPr>
              <a:buFont typeface="Arial" panose="020B0604020202020204" pitchFamily="34" charset="0"/>
              <a:buChar char="•"/>
            </a:pPr>
            <a:r>
              <a:rPr lang="en-US" dirty="0"/>
              <a:t>Encourage them to believe they can handle the outcome.</a:t>
            </a:r>
          </a:p>
          <a:p>
            <a:pPr>
              <a:buFont typeface="Arial" panose="020B0604020202020204" pitchFamily="34" charset="0"/>
              <a:buChar char="•"/>
            </a:pPr>
            <a:r>
              <a:rPr lang="en-US" dirty="0"/>
              <a:t>Teach these kids to practice presence-worry lives in the future.</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39633438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A2A95-7A94-40BF-9BFD-F9EA20E3C005}"/>
              </a:ext>
            </a:extLst>
          </p:cNvPr>
          <p:cNvSpPr>
            <a:spLocks noGrp="1"/>
          </p:cNvSpPr>
          <p:nvPr>
            <p:ph type="title"/>
          </p:nvPr>
        </p:nvSpPr>
        <p:spPr/>
        <p:txBody>
          <a:bodyPr/>
          <a:lstStyle/>
          <a:p>
            <a:r>
              <a:rPr lang="en-US" dirty="0"/>
              <a:t>Fear vs Coping Script</a:t>
            </a:r>
          </a:p>
        </p:txBody>
      </p:sp>
      <p:sp>
        <p:nvSpPr>
          <p:cNvPr id="3" name="Content Placeholder 2">
            <a:extLst>
              <a:ext uri="{FF2B5EF4-FFF2-40B4-BE49-F238E27FC236}">
                <a16:creationId xmlns:a16="http://schemas.microsoft.com/office/drawing/2014/main" id="{DED5C631-FF3D-4C02-8B42-DA683E87397E}"/>
              </a:ext>
            </a:extLst>
          </p:cNvPr>
          <p:cNvSpPr>
            <a:spLocks noGrp="1"/>
          </p:cNvSpPr>
          <p:nvPr>
            <p:ph idx="1"/>
          </p:nvPr>
        </p:nvSpPr>
        <p:spPr/>
        <p:txBody>
          <a:bodyPr>
            <a:normAutofit fontScale="92500" lnSpcReduction="10000"/>
          </a:bodyPr>
          <a:lstStyle/>
          <a:p>
            <a:r>
              <a:rPr lang="en-US" b="1" u="sng" dirty="0"/>
              <a:t>FEAR</a:t>
            </a:r>
            <a:r>
              <a:rPr lang="en-US" dirty="0"/>
              <a:t>:I wake up in the morning and I remember what happened yesterday. Julia made fun of me in front of everyone. I was mortified. I don’t want to go to school today. I stay in bed, hoping my parents won’t make me go. I turn off my alarm. I try to go back to sleep so I don’t have to face the day but I lay there worrying about what everyone is thinking.</a:t>
            </a:r>
          </a:p>
          <a:p>
            <a:r>
              <a:rPr lang="en-US" b="1" u="sng" dirty="0"/>
              <a:t>COPING: </a:t>
            </a:r>
            <a:r>
              <a:rPr lang="en-US" dirty="0"/>
              <a:t>I wake up in the morning and I remember what happened yesterday. Julia made fun of me in front of everyone. I feel anxiety in my stomach and I wish I didn’t have to go to school today. But today I will not let my anxiety or Julia keep me from doing what is important to me. I have a track meet tonight. I need to go to school so I can run in the meet. Running with my friends is more important than anxiety or Julia. I’m getting up now, eating a healthy breakfast and will listen to my playlist that makes me feel awesome! Julia has no power over me.</a:t>
            </a:r>
            <a:endParaRPr lang="en-US" b="1" u="sng" dirty="0"/>
          </a:p>
        </p:txBody>
      </p:sp>
    </p:spTree>
    <p:extLst>
      <p:ext uri="{BB962C8B-B14F-4D97-AF65-F5344CB8AC3E}">
        <p14:creationId xmlns:p14="http://schemas.microsoft.com/office/powerpoint/2010/main" val="18199023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F6AAAF8-4C80-4219-9454-32E2DBEC86BD}"/>
              </a:ext>
            </a:extLst>
          </p:cNvPr>
          <p:cNvSpPr>
            <a:spLocks noGrp="1"/>
          </p:cNvSpPr>
          <p:nvPr>
            <p:ph type="title"/>
          </p:nvPr>
        </p:nvSpPr>
        <p:spPr/>
        <p:txBody>
          <a:bodyPr/>
          <a:lstStyle/>
          <a:p>
            <a:r>
              <a:rPr lang="en-US" dirty="0"/>
              <a:t>Targeted Anxiety Treatment Group</a:t>
            </a:r>
          </a:p>
        </p:txBody>
      </p:sp>
      <p:sp>
        <p:nvSpPr>
          <p:cNvPr id="9" name="Content Placeholder 8">
            <a:extLst>
              <a:ext uri="{FF2B5EF4-FFF2-40B4-BE49-F238E27FC236}">
                <a16:creationId xmlns:a16="http://schemas.microsoft.com/office/drawing/2014/main" id="{E3D228B4-B9B0-4B80-AE30-A8516DDD8339}"/>
              </a:ext>
            </a:extLst>
          </p:cNvPr>
          <p:cNvSpPr>
            <a:spLocks noGrp="1"/>
          </p:cNvSpPr>
          <p:nvPr>
            <p:ph idx="1"/>
          </p:nvPr>
        </p:nvSpPr>
        <p:spPr/>
        <p:txBody>
          <a:bodyPr/>
          <a:lstStyle/>
          <a:p>
            <a:pPr marL="457200" indent="-457200">
              <a:buFont typeface="+mj-lt"/>
              <a:buAutoNum type="arabicPeriod"/>
            </a:pPr>
            <a:r>
              <a:rPr lang="en-US" dirty="0"/>
              <a:t>Identify anxious students that are not benefitting from universal support strategies with teachers/counselor</a:t>
            </a:r>
          </a:p>
          <a:p>
            <a:pPr marL="457200" indent="-457200">
              <a:buFont typeface="+mj-lt"/>
              <a:buAutoNum type="arabicPeriod"/>
            </a:pPr>
            <a:r>
              <a:rPr lang="en-US" dirty="0"/>
              <a:t>Develop program to teach skills and provide peer support</a:t>
            </a:r>
          </a:p>
          <a:p>
            <a:pPr marL="457200" indent="-457200">
              <a:buFont typeface="+mj-lt"/>
              <a:buAutoNum type="arabicPeriod"/>
            </a:pPr>
            <a:r>
              <a:rPr lang="en-US" dirty="0"/>
              <a:t>Identify day/time to provide program</a:t>
            </a:r>
          </a:p>
          <a:p>
            <a:pPr marL="457200" indent="-457200">
              <a:buFont typeface="+mj-lt"/>
              <a:buAutoNum type="arabicPeriod"/>
            </a:pPr>
            <a:r>
              <a:rPr lang="en-US" dirty="0"/>
              <a:t>Include parents for a psychoeducation program</a:t>
            </a:r>
          </a:p>
          <a:p>
            <a:pPr marL="0" indent="0">
              <a:buNone/>
            </a:pPr>
            <a:endParaRPr lang="en-US" dirty="0"/>
          </a:p>
        </p:txBody>
      </p:sp>
    </p:spTree>
    <p:extLst>
      <p:ext uri="{BB962C8B-B14F-4D97-AF65-F5344CB8AC3E}">
        <p14:creationId xmlns:p14="http://schemas.microsoft.com/office/powerpoint/2010/main" val="7046788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6DFE23A-2ABA-4852-AF20-24E74F339D8B}"/>
              </a:ext>
            </a:extLst>
          </p:cNvPr>
          <p:cNvSpPr>
            <a:spLocks noGrp="1"/>
          </p:cNvSpPr>
          <p:nvPr>
            <p:ph type="title"/>
          </p:nvPr>
        </p:nvSpPr>
        <p:spPr/>
        <p:txBody>
          <a:bodyPr/>
          <a:lstStyle/>
          <a:p>
            <a:r>
              <a:rPr lang="en-US" dirty="0"/>
              <a:t>Resources</a:t>
            </a:r>
          </a:p>
        </p:txBody>
      </p:sp>
      <p:sp>
        <p:nvSpPr>
          <p:cNvPr id="8" name="Content Placeholder 7">
            <a:extLst>
              <a:ext uri="{FF2B5EF4-FFF2-40B4-BE49-F238E27FC236}">
                <a16:creationId xmlns:a16="http://schemas.microsoft.com/office/drawing/2014/main" id="{2865A7E3-7345-48B6-868D-4425E33E9C38}"/>
              </a:ext>
            </a:extLst>
          </p:cNvPr>
          <p:cNvSpPr>
            <a:spLocks noGrp="1"/>
          </p:cNvSpPr>
          <p:nvPr>
            <p:ph idx="1"/>
          </p:nvPr>
        </p:nvSpPr>
        <p:spPr/>
        <p:txBody>
          <a:bodyPr>
            <a:normAutofit fontScale="77500" lnSpcReduction="20000"/>
          </a:bodyPr>
          <a:lstStyle/>
          <a:p>
            <a:pPr>
              <a:buFont typeface="Arial" panose="020B0604020202020204" pitchFamily="34" charset="0"/>
              <a:buChar char="•"/>
            </a:pPr>
            <a:r>
              <a:rPr lang="en-US" dirty="0"/>
              <a:t>SCARED Anxiety Assessment: </a:t>
            </a:r>
            <a:r>
              <a:rPr lang="en-US" dirty="0">
                <a:hlinkClick r:id="rId3"/>
              </a:rPr>
              <a:t>http://www.midss.org/content/screen-child-anxiety-related-disorders-scared</a:t>
            </a:r>
            <a:endParaRPr lang="en-US" dirty="0"/>
          </a:p>
          <a:p>
            <a:pPr>
              <a:buFont typeface="Arial" panose="020B0604020202020204" pitchFamily="34" charset="0"/>
              <a:buChar char="•"/>
            </a:pPr>
            <a:r>
              <a:rPr lang="en-US" dirty="0"/>
              <a:t>Noises in Your Head Free Video Series</a:t>
            </a:r>
          </a:p>
          <a:p>
            <a:pPr>
              <a:buFont typeface="Arial" panose="020B0604020202020204" pitchFamily="34" charset="0"/>
              <a:buChar char="•"/>
            </a:pPr>
            <a:r>
              <a:rPr lang="en-US" dirty="0"/>
              <a:t>Till Gross-Ted x talk: How to Become More Confident</a:t>
            </a:r>
          </a:p>
          <a:p>
            <a:pPr>
              <a:buFont typeface="Arial" panose="020B0604020202020204" pitchFamily="34" charset="0"/>
              <a:buChar char="•"/>
            </a:pPr>
            <a:r>
              <a:rPr lang="en-US" dirty="0"/>
              <a:t>Mark Freeman-The OCD Stories on YouTube</a:t>
            </a:r>
          </a:p>
          <a:p>
            <a:pPr>
              <a:buFont typeface="Arial" panose="020B0604020202020204" pitchFamily="34" charset="0"/>
              <a:buChar char="•"/>
            </a:pPr>
            <a:r>
              <a:rPr lang="en-US" dirty="0"/>
              <a:t>AnxietyCoach.com</a:t>
            </a:r>
          </a:p>
          <a:p>
            <a:pPr>
              <a:buFont typeface="Arial" panose="020B0604020202020204" pitchFamily="34" charset="0"/>
              <a:buChar char="•"/>
            </a:pPr>
            <a:r>
              <a:rPr lang="en-US" dirty="0"/>
              <a:t>Woebot app-to help you get through challenging situations</a:t>
            </a:r>
          </a:p>
          <a:p>
            <a:pPr>
              <a:buFont typeface="Arial" panose="020B0604020202020204" pitchFamily="34" charset="0"/>
              <a:buChar char="•"/>
            </a:pPr>
            <a:r>
              <a:rPr lang="en-US" dirty="0"/>
              <a:t> Headspace app-meditation</a:t>
            </a:r>
          </a:p>
          <a:p>
            <a:pPr>
              <a:buFont typeface="Arial" panose="020B0604020202020204" pitchFamily="34" charset="0"/>
              <a:buChar char="•"/>
            </a:pPr>
            <a:r>
              <a:rPr lang="en-US" dirty="0"/>
              <a:t>Coaching Handouts</a:t>
            </a:r>
          </a:p>
          <a:p>
            <a:pPr>
              <a:buFont typeface="Arial" panose="020B0604020202020204" pitchFamily="34" charset="0"/>
              <a:buChar char="•"/>
            </a:pPr>
            <a:r>
              <a:rPr lang="en-US" dirty="0"/>
              <a:t>Anatomy of a Panic Attack Handout</a:t>
            </a:r>
          </a:p>
          <a:p>
            <a:pPr>
              <a:buFont typeface="Arial" panose="020B0604020202020204" pitchFamily="34" charset="0"/>
              <a:buChar char="•"/>
            </a:pPr>
            <a:r>
              <a:rPr lang="en-US" dirty="0">
                <a:hlinkClick r:id="rId4"/>
              </a:rPr>
              <a:t>https://childmind.org/guide/a-teachers-guide-to-ocd-in-the-classroom/</a:t>
            </a:r>
            <a:endParaRPr lang="en-US" dirty="0"/>
          </a:p>
          <a:p>
            <a:pPr>
              <a:buFont typeface="Arial" panose="020B0604020202020204" pitchFamily="34" charset="0"/>
              <a:buChar char="•"/>
            </a:pPr>
            <a:r>
              <a:rPr lang="en-US" dirty="0"/>
              <a:t>PANDAS and PANS Essential Facts for Teachers Handout</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4082503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09F9D-0651-43DD-A8A3-A90BCC097706}"/>
              </a:ext>
            </a:extLst>
          </p:cNvPr>
          <p:cNvSpPr>
            <a:spLocks noGrp="1"/>
          </p:cNvSpPr>
          <p:nvPr>
            <p:ph type="title"/>
          </p:nvPr>
        </p:nvSpPr>
        <p:spPr/>
        <p:txBody>
          <a:bodyPr/>
          <a:lstStyle/>
          <a:p>
            <a:r>
              <a:rPr lang="en-US" dirty="0"/>
              <a:t>What does anxiety look like in the classroom?</a:t>
            </a:r>
          </a:p>
        </p:txBody>
      </p:sp>
      <p:sp>
        <p:nvSpPr>
          <p:cNvPr id="3" name="Content Placeholder 2">
            <a:extLst>
              <a:ext uri="{FF2B5EF4-FFF2-40B4-BE49-F238E27FC236}">
                <a16:creationId xmlns:a16="http://schemas.microsoft.com/office/drawing/2014/main" id="{80E802B8-67C0-4B67-8E05-C0C54FEE53A6}"/>
              </a:ext>
            </a:extLst>
          </p:cNvPr>
          <p:cNvSpPr>
            <a:spLocks noGrp="1"/>
          </p:cNvSpPr>
          <p:nvPr>
            <p:ph idx="1"/>
          </p:nvPr>
        </p:nvSpPr>
        <p:spPr/>
        <p:txBody>
          <a:bodyPr>
            <a:normAutofit/>
          </a:bodyPr>
          <a:lstStyle/>
          <a:p>
            <a:pPr>
              <a:buFont typeface="Arial" panose="020B0604020202020204" pitchFamily="34" charset="0"/>
              <a:buChar char="•"/>
            </a:pPr>
            <a:r>
              <a:rPr lang="en-US" dirty="0"/>
              <a:t> </a:t>
            </a:r>
            <a:r>
              <a:rPr lang="en-US" sz="2400" dirty="0"/>
              <a:t>Inattention and restlessness</a:t>
            </a:r>
          </a:p>
          <a:p>
            <a:pPr>
              <a:buFont typeface="Arial" panose="020B0604020202020204" pitchFamily="34" charset="0"/>
              <a:buChar char="•"/>
            </a:pPr>
            <a:r>
              <a:rPr lang="en-US" sz="2400" dirty="0"/>
              <a:t> School attendance problems and clinginess</a:t>
            </a:r>
          </a:p>
          <a:p>
            <a:pPr>
              <a:buFont typeface="Arial" panose="020B0604020202020204" pitchFamily="34" charset="0"/>
              <a:buChar char="•"/>
            </a:pPr>
            <a:r>
              <a:rPr lang="en-US" sz="2400" dirty="0"/>
              <a:t> Disruptive behavior in the classroom</a:t>
            </a:r>
          </a:p>
          <a:p>
            <a:pPr>
              <a:buFont typeface="Arial" panose="020B0604020202020204" pitchFamily="34" charset="0"/>
              <a:buChar char="•"/>
            </a:pPr>
            <a:r>
              <a:rPr lang="en-US" sz="2400" dirty="0"/>
              <a:t> Trouble answering questions in class</a:t>
            </a:r>
          </a:p>
          <a:p>
            <a:pPr>
              <a:buFont typeface="Arial" panose="020B0604020202020204" pitchFamily="34" charset="0"/>
              <a:buChar char="•"/>
            </a:pPr>
            <a:r>
              <a:rPr lang="en-US" sz="2400" dirty="0"/>
              <a:t> Frequent trips to the nurse or bathroom</a:t>
            </a:r>
          </a:p>
          <a:p>
            <a:pPr>
              <a:buFont typeface="Arial" panose="020B0604020202020204" pitchFamily="34" charset="0"/>
              <a:buChar char="•"/>
            </a:pPr>
            <a:r>
              <a:rPr lang="en-US" sz="2400" dirty="0"/>
              <a:t> Won’t turn in homework</a:t>
            </a:r>
          </a:p>
          <a:p>
            <a:pPr>
              <a:buFont typeface="Arial" panose="020B0604020202020204" pitchFamily="34" charset="0"/>
              <a:buChar char="•"/>
            </a:pPr>
            <a:r>
              <a:rPr lang="en-US" sz="2400" dirty="0"/>
              <a:t> Won’t socialize, eat in the lunchroom or participate in group</a:t>
            </a:r>
          </a:p>
        </p:txBody>
      </p:sp>
    </p:spTree>
    <p:extLst>
      <p:ext uri="{BB962C8B-B14F-4D97-AF65-F5344CB8AC3E}">
        <p14:creationId xmlns:p14="http://schemas.microsoft.com/office/powerpoint/2010/main" val="2644805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27B28-6C37-4655-B9DD-3265A2CD7606}"/>
              </a:ext>
            </a:extLst>
          </p:cNvPr>
          <p:cNvSpPr>
            <a:spLocks noGrp="1"/>
          </p:cNvSpPr>
          <p:nvPr>
            <p:ph type="title"/>
          </p:nvPr>
        </p:nvSpPr>
        <p:spPr/>
        <p:txBody>
          <a:bodyPr>
            <a:normAutofit/>
          </a:bodyPr>
          <a:lstStyle/>
          <a:p>
            <a:r>
              <a:rPr lang="en-US" sz="3600" dirty="0"/>
              <a:t>Fight or Flight: Thanking our Brain</a:t>
            </a:r>
          </a:p>
        </p:txBody>
      </p:sp>
      <p:pic>
        <p:nvPicPr>
          <p:cNvPr id="5" name="Content Placeholder 4">
            <a:extLst>
              <a:ext uri="{FF2B5EF4-FFF2-40B4-BE49-F238E27FC236}">
                <a16:creationId xmlns:a16="http://schemas.microsoft.com/office/drawing/2014/main" id="{07B836ED-FC43-40BF-B722-AB5C637B5E3F}"/>
              </a:ext>
            </a:extLst>
          </p:cNvPr>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822325" y="2614051"/>
            <a:ext cx="7543800" cy="2487148"/>
          </a:xfrm>
        </p:spPr>
      </p:pic>
    </p:spTree>
    <p:extLst>
      <p:ext uri="{BB962C8B-B14F-4D97-AF65-F5344CB8AC3E}">
        <p14:creationId xmlns:p14="http://schemas.microsoft.com/office/powerpoint/2010/main" val="185492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3A14D-A0A5-4EBF-AEB4-1BC459184897}"/>
              </a:ext>
            </a:extLst>
          </p:cNvPr>
          <p:cNvSpPr>
            <a:spLocks noGrp="1"/>
          </p:cNvSpPr>
          <p:nvPr>
            <p:ph type="title"/>
          </p:nvPr>
        </p:nvSpPr>
        <p:spPr/>
        <p:txBody>
          <a:bodyPr/>
          <a:lstStyle/>
          <a:p>
            <a:endParaRPr lang="en-US" dirty="0"/>
          </a:p>
        </p:txBody>
      </p:sp>
      <p:pic>
        <p:nvPicPr>
          <p:cNvPr id="5" name="Content Placeholder 4">
            <a:extLst>
              <a:ext uri="{FF2B5EF4-FFF2-40B4-BE49-F238E27FC236}">
                <a16:creationId xmlns:a16="http://schemas.microsoft.com/office/drawing/2014/main" id="{F7F0A819-F2DB-411A-8664-61B77C81712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1"/>
            <a:ext cx="9144000" cy="7382932"/>
          </a:xfrm>
        </p:spPr>
      </p:pic>
    </p:spTree>
    <p:extLst>
      <p:ext uri="{BB962C8B-B14F-4D97-AF65-F5344CB8AC3E}">
        <p14:creationId xmlns:p14="http://schemas.microsoft.com/office/powerpoint/2010/main" val="2593246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A189B-DA35-43DC-A8D0-1910C04B3BE2}"/>
              </a:ext>
            </a:extLst>
          </p:cNvPr>
          <p:cNvSpPr>
            <a:spLocks noGrp="1"/>
          </p:cNvSpPr>
          <p:nvPr>
            <p:ph type="title"/>
          </p:nvPr>
        </p:nvSpPr>
        <p:spPr/>
        <p:txBody>
          <a:bodyPr/>
          <a:lstStyle/>
          <a:p>
            <a:endParaRPr lang="en-US" dirty="0"/>
          </a:p>
        </p:txBody>
      </p:sp>
      <p:pic>
        <p:nvPicPr>
          <p:cNvPr id="5" name="Content Placeholder 4">
            <a:extLst>
              <a:ext uri="{FF2B5EF4-FFF2-40B4-BE49-F238E27FC236}">
                <a16:creationId xmlns:a16="http://schemas.microsoft.com/office/drawing/2014/main" id="{503600C7-1B4A-47B3-A7CA-48C597828374}"/>
              </a:ext>
            </a:extLst>
          </p:cNvPr>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516467" y="286605"/>
            <a:ext cx="8153399" cy="5894062"/>
          </a:xfrm>
        </p:spPr>
      </p:pic>
    </p:spTree>
    <p:extLst>
      <p:ext uri="{BB962C8B-B14F-4D97-AF65-F5344CB8AC3E}">
        <p14:creationId xmlns:p14="http://schemas.microsoft.com/office/powerpoint/2010/main" val="1421317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Role of Medication</a:t>
            </a:r>
          </a:p>
        </p:txBody>
      </p:sp>
      <p:sp>
        <p:nvSpPr>
          <p:cNvPr id="3" name="Content Placeholder 2"/>
          <p:cNvSpPr>
            <a:spLocks noGrp="1"/>
          </p:cNvSpPr>
          <p:nvPr>
            <p:ph idx="1"/>
          </p:nvPr>
        </p:nvSpPr>
        <p:spPr/>
        <p:txBody>
          <a:bodyPr/>
          <a:lstStyle/>
          <a:p>
            <a:pPr>
              <a:buFont typeface="Arial" pitchFamily="34" charset="0"/>
              <a:buChar char="•"/>
            </a:pPr>
            <a:r>
              <a:rPr lang="en-US" sz="3200" dirty="0"/>
              <a:t>Selective Serotonin Reuptake Inhibitors</a:t>
            </a:r>
          </a:p>
          <a:p>
            <a:pPr>
              <a:buFont typeface="Arial" pitchFamily="34" charset="0"/>
              <a:buChar char="•"/>
            </a:pPr>
            <a:r>
              <a:rPr lang="en-US" sz="3200" dirty="0"/>
              <a:t>Benzodiazepines</a:t>
            </a:r>
          </a:p>
          <a:p>
            <a:pPr>
              <a:buFont typeface="Arial" pitchFamily="34" charset="0"/>
              <a:buChar char="•"/>
            </a:pPr>
            <a:r>
              <a:rPr lang="en-US" sz="3200" dirty="0"/>
              <a:t>Self medicating: Alcohol/marijuana</a:t>
            </a:r>
          </a:p>
        </p:txBody>
      </p:sp>
    </p:spTree>
  </p:cSld>
  <p:clrMapOvr>
    <a:masterClrMapping/>
  </p:clrMapOvr>
</p:sld>
</file>

<file path=ppt/theme/theme1.xml><?xml version="1.0" encoding="utf-8"?>
<a:theme xmlns:a="http://schemas.openxmlformats.org/drawingml/2006/main" name="Anxiety Training">
  <a:themeElements>
    <a:clrScheme name="Custom 1">
      <a:dk1>
        <a:srgbClr val="000000"/>
      </a:dk1>
      <a:lt1>
        <a:srgbClr val="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Presentation2" id="{6A8D3129-6605-CD45-8EF0-B8F6868AC5C3}" vid="{6DE044EC-5B7C-3A40-BCB7-68619D1F57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Anxiety Training</Template>
  <TotalTime>37587</TotalTime>
  <Words>2726</Words>
  <Application>Microsoft Macintosh PowerPoint</Application>
  <PresentationFormat>On-screen Show (4:3)</PresentationFormat>
  <Paragraphs>335</Paragraphs>
  <Slides>43</Slides>
  <Notes>42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Calibri</vt:lpstr>
      <vt:lpstr>Calibri Light</vt:lpstr>
      <vt:lpstr>Century Gothic Bold</vt:lpstr>
      <vt:lpstr>Century Gothic Regular</vt:lpstr>
      <vt:lpstr>Anxiety Training</vt:lpstr>
      <vt:lpstr>Embracing Discomfort: Learning How to Effectively Help Students with Anxiety</vt:lpstr>
      <vt:lpstr>Speaker Disclosure: </vt:lpstr>
      <vt:lpstr>Understanding Anxiety in Children and Teens</vt:lpstr>
      <vt:lpstr>Paradox of Anxiety</vt:lpstr>
      <vt:lpstr>What does anxiety look like in the classroom?</vt:lpstr>
      <vt:lpstr>Fight or Flight: Thanking our Brain</vt:lpstr>
      <vt:lpstr>PowerPoint Presentation</vt:lpstr>
      <vt:lpstr>PowerPoint Presentation</vt:lpstr>
      <vt:lpstr>The Role of Medication</vt:lpstr>
      <vt:lpstr>Treating Anxiety</vt:lpstr>
      <vt:lpstr>Education: Our Anxious Brain</vt:lpstr>
      <vt:lpstr>Trigger Situations</vt:lpstr>
      <vt:lpstr>Values-They need a reason to do hard work of facing fear</vt:lpstr>
      <vt:lpstr>Exposure and Response Prevention</vt:lpstr>
      <vt:lpstr>Goal: To Be Effective (not symptom free)</vt:lpstr>
      <vt:lpstr>I Can Handle It!</vt:lpstr>
      <vt:lpstr>Changing the way we think…</vt:lpstr>
      <vt:lpstr>Anticipatory Anxiety</vt:lpstr>
      <vt:lpstr>Challenging Automatic Thoughts</vt:lpstr>
      <vt:lpstr>Cognitive Distortions</vt:lpstr>
      <vt:lpstr>Bossing Back</vt:lpstr>
      <vt:lpstr>Staying present</vt:lpstr>
      <vt:lpstr>Bring It On!</vt:lpstr>
      <vt:lpstr>Climb Over Obstacles</vt:lpstr>
      <vt:lpstr>Safety Behaviors</vt:lpstr>
      <vt:lpstr>Relaxation: Helpful or Hurtful?</vt:lpstr>
      <vt:lpstr>Coaching</vt:lpstr>
      <vt:lpstr>Coaching Steps</vt:lpstr>
      <vt:lpstr>Develop a Wellness Plan</vt:lpstr>
      <vt:lpstr>II. Developing Strategies</vt:lpstr>
      <vt:lpstr>Facing Panic</vt:lpstr>
      <vt:lpstr>A.W.A.R.E.</vt:lpstr>
      <vt:lpstr>Social Anxiety: Tolerating Embarrassment</vt:lpstr>
      <vt:lpstr>School Refusal</vt:lpstr>
      <vt:lpstr>Test Anxiety</vt:lpstr>
      <vt:lpstr>Obsessive-Compulsive Disorder</vt:lpstr>
      <vt:lpstr>How to help students with OCD</vt:lpstr>
      <vt:lpstr>Helping students with OCD</vt:lpstr>
      <vt:lpstr>PANS or PANDAS</vt:lpstr>
      <vt:lpstr>Generalized Anxiety Disorder</vt:lpstr>
      <vt:lpstr>Fear vs Coping Script</vt:lpstr>
      <vt:lpstr>Targeted Anxiety Treatment Group</vt:lpstr>
      <vt:lpstr>Resources</vt:lpstr>
    </vt:vector>
  </TitlesOfParts>
  <Company>Tri-State Business Institute</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Headlines</dc:title>
  <dc:creator>KimberlyM</dc:creator>
  <cp:lastModifiedBy>Microsoft Office User</cp:lastModifiedBy>
  <cp:revision>84</cp:revision>
  <cp:lastPrinted>2019-08-25T21:02:42Z</cp:lastPrinted>
  <dcterms:created xsi:type="dcterms:W3CDTF">2016-09-06T21:25:30Z</dcterms:created>
  <dcterms:modified xsi:type="dcterms:W3CDTF">2020-03-13T12:59:28Z</dcterms:modified>
</cp:coreProperties>
</file>